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56" r:id="rId2"/>
    <p:sldId id="257" r:id="rId3"/>
    <p:sldId id="258" r:id="rId4"/>
    <p:sldId id="279" r:id="rId5"/>
    <p:sldId id="269" r:id="rId6"/>
    <p:sldId id="270" r:id="rId7"/>
    <p:sldId id="271" r:id="rId8"/>
    <p:sldId id="272" r:id="rId9"/>
    <p:sldId id="264" r:id="rId10"/>
    <p:sldId id="273" r:id="rId11"/>
    <p:sldId id="274" r:id="rId12"/>
    <p:sldId id="275" r:id="rId13"/>
    <p:sldId id="277" r:id="rId14"/>
    <p:sldId id="278" r:id="rId15"/>
    <p:sldId id="265" r:id="rId16"/>
    <p:sldId id="266" r:id="rId17"/>
    <p:sldId id="268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95CE58-3C9F-41F8-8F5F-34AFB4A8B17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C7C15D-71AB-46DD-B861-B23956198C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28671"/>
            <a:ext cx="7772400" cy="1571635"/>
          </a:xfrm>
        </p:spPr>
        <p:txBody>
          <a:bodyPr/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Урок  математики</a:t>
            </a:r>
            <a:b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 класс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357562"/>
            <a:ext cx="6400800" cy="2281238"/>
          </a:xfrm>
        </p:spPr>
        <p:txBody>
          <a:bodyPr>
            <a:normAutofit fontScale="25000" lnSpcReduction="20000"/>
          </a:bodyPr>
          <a:lstStyle/>
          <a:p>
            <a:r>
              <a:rPr lang="ru-RU" sz="14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«Письменное умножение на числа, оканчивающиеся нулями»</a:t>
            </a:r>
          </a:p>
          <a:p>
            <a:endParaRPr lang="ru-RU" sz="18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 начальных классов </a:t>
            </a:r>
            <a:r>
              <a:rPr lang="ru-RU" sz="3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Россошинской</a:t>
            </a:r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НОШ – филиал МБОУ «</a:t>
            </a:r>
            <a:r>
              <a:rPr lang="ru-RU" sz="3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Россошинская</a:t>
            </a:r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СОШ»</a:t>
            </a:r>
          </a:p>
          <a:p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Борисова Зинаида Васильевна </a:t>
            </a:r>
          </a:p>
          <a:p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</a:p>
          <a:p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500298" y="785794"/>
            <a:ext cx="5143536" cy="228601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735</a:t>
            </a:r>
          </a:p>
          <a:p>
            <a:pPr algn="ctr"/>
            <a:r>
              <a:rPr lang="ru-RU" dirty="0" smtClean="0"/>
              <a:t>*        500</a:t>
            </a:r>
          </a:p>
          <a:p>
            <a:pPr algn="ctr"/>
            <a:r>
              <a:rPr lang="ru-RU" dirty="0" smtClean="0"/>
              <a:t>--------------</a:t>
            </a:r>
          </a:p>
          <a:p>
            <a:pPr algn="ctr"/>
            <a:r>
              <a:rPr lang="ru-RU" dirty="0" smtClean="0"/>
              <a:t>       367500</a:t>
            </a:r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1928794" y="4071942"/>
            <a:ext cx="4857784" cy="228601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6307</a:t>
            </a:r>
          </a:p>
          <a:p>
            <a:pPr algn="ctr"/>
            <a:r>
              <a:rPr lang="ru-RU" dirty="0" smtClean="0"/>
              <a:t>*      40</a:t>
            </a:r>
          </a:p>
          <a:p>
            <a:pPr algn="ctr"/>
            <a:r>
              <a:rPr lang="ru-RU" dirty="0" smtClean="0"/>
              <a:t>----------- </a:t>
            </a:r>
          </a:p>
          <a:p>
            <a:pPr algn="ctr"/>
            <a:r>
              <a:rPr lang="ru-RU" dirty="0" smtClean="0"/>
              <a:t>  252280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1285860"/>
            <a:ext cx="72866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А) 736*300 ; 6324*50</a:t>
            </a:r>
          </a:p>
          <a:p>
            <a:r>
              <a:rPr lang="ru-RU" sz="4800" dirty="0" smtClean="0"/>
              <a:t>              </a:t>
            </a:r>
          </a:p>
          <a:p>
            <a:r>
              <a:rPr lang="ru-RU" sz="4800" dirty="0" smtClean="0"/>
              <a:t>Б) 6895+72456+658</a:t>
            </a:r>
          </a:p>
          <a:p>
            <a:r>
              <a:rPr lang="ru-RU" sz="4800" dirty="0" smtClean="0"/>
              <a:t> </a:t>
            </a:r>
          </a:p>
          <a:p>
            <a:r>
              <a:rPr lang="ru-RU" sz="4800" dirty="0" smtClean="0"/>
              <a:t>В) 784*600+2907*30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428728" y="714356"/>
            <a:ext cx="3286148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736</a:t>
            </a:r>
          </a:p>
          <a:p>
            <a:pPr algn="ctr"/>
            <a:r>
              <a:rPr lang="ru-RU" dirty="0" smtClean="0"/>
              <a:t> *     300</a:t>
            </a:r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5072066" y="714356"/>
            <a:ext cx="3286148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324</a:t>
            </a:r>
          </a:p>
          <a:p>
            <a:pPr algn="ctr"/>
            <a:r>
              <a:rPr lang="ru-RU" dirty="0" smtClean="0"/>
              <a:t>*    50</a:t>
            </a: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0800000">
            <a:off x="2428860" y="1785926"/>
            <a:ext cx="135732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57422" y="1857364"/>
            <a:ext cx="1622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220800</a:t>
            </a:r>
            <a:endParaRPr lang="ru-RU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6000760" y="157161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072198" y="1643050"/>
            <a:ext cx="1922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16200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1000100" y="3000372"/>
            <a:ext cx="7715304" cy="342902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784*600+2 907*30=557 610 </a:t>
            </a:r>
            <a:endParaRPr lang="ru-RU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2857488" y="4786322"/>
            <a:ext cx="9380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784</a:t>
            </a:r>
          </a:p>
          <a:p>
            <a:r>
              <a:rPr lang="ru-RU" dirty="0" smtClean="0"/>
              <a:t>*  600</a:t>
            </a:r>
          </a:p>
          <a:p>
            <a:endParaRPr lang="ru-RU" dirty="0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2643174" y="5429264"/>
            <a:ext cx="1214446" cy="158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500298" y="5572140"/>
            <a:ext cx="2426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470400     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4214811" y="4786322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2907</a:t>
            </a:r>
          </a:p>
          <a:p>
            <a:r>
              <a:rPr lang="ru-RU" dirty="0" smtClean="0"/>
              <a:t>*    30</a:t>
            </a:r>
            <a:endParaRPr lang="ru-RU" dirty="0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4214810" y="5500702"/>
            <a:ext cx="1000132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143372" y="5500702"/>
            <a:ext cx="1850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87210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5857884" y="4857760"/>
            <a:ext cx="17594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470400</a:t>
            </a:r>
          </a:p>
          <a:p>
            <a:r>
              <a:rPr lang="ru-RU" dirty="0" smtClean="0"/>
              <a:t>+  87210 </a:t>
            </a:r>
          </a:p>
          <a:p>
            <a:r>
              <a:rPr lang="ru-RU" dirty="0" smtClean="0"/>
              <a:t>      </a:t>
            </a:r>
            <a:endParaRPr lang="ru-RU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5929322" y="5500702"/>
            <a:ext cx="1214446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929322" y="5572140"/>
            <a:ext cx="1712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557610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71472" y="642918"/>
            <a:ext cx="8001056" cy="55721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214414" y="1714488"/>
            <a:ext cx="67151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 </a:t>
            </a:r>
          </a:p>
          <a:p>
            <a:r>
              <a:rPr lang="ru-RU" dirty="0" smtClean="0"/>
              <a:t>М. – 8 900 пар </a:t>
            </a:r>
          </a:p>
          <a:p>
            <a:r>
              <a:rPr lang="ru-RU" dirty="0" smtClean="0"/>
              <a:t>                                                          </a:t>
            </a:r>
          </a:p>
          <a:p>
            <a:r>
              <a:rPr lang="ru-RU" dirty="0" smtClean="0"/>
              <a:t>Ж- ? в 2 раза &gt; , чем мужской          40 000 пар</a:t>
            </a:r>
          </a:p>
          <a:p>
            <a:endParaRPr lang="ru-RU" dirty="0" smtClean="0"/>
          </a:p>
          <a:p>
            <a:r>
              <a:rPr lang="ru-RU" dirty="0" smtClean="0"/>
              <a:t>Д. -?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8" name="Правая фигурная скобка 7"/>
          <p:cNvSpPr/>
          <p:nvPr/>
        </p:nvSpPr>
        <p:spPr>
          <a:xfrm>
            <a:off x="5000628" y="1643050"/>
            <a:ext cx="428628" cy="1857388"/>
          </a:xfrm>
          <a:prstGeom prst="rightBrace">
            <a:avLst>
              <a:gd name="adj1" fmla="val 8333"/>
              <a:gd name="adj2" fmla="val 5293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Домашнее задание </a:t>
            </a:r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l"/>
            <a:endParaRPr lang="ru-RU" sz="3600" dirty="0" smtClean="0"/>
          </a:p>
          <a:p>
            <a:pPr algn="l"/>
            <a:r>
              <a:rPr lang="ru-RU" sz="3600" dirty="0" smtClean="0"/>
              <a:t>Стр. 75  № 369 (2); № 373 </a:t>
            </a:r>
          </a:p>
          <a:p>
            <a:pPr algn="l"/>
            <a:r>
              <a:rPr lang="ru-RU" sz="3600" dirty="0" smtClean="0"/>
              <a:t>                              </a:t>
            </a:r>
          </a:p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-357213"/>
            <a:ext cx="7772400" cy="1214446"/>
          </a:xfrm>
        </p:spPr>
        <p:txBody>
          <a:bodyPr/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Рефлексия.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928670"/>
            <a:ext cx="8643998" cy="5715040"/>
          </a:xfrm>
        </p:spPr>
        <p:txBody>
          <a:bodyPr>
            <a:normAutofit fontScale="62500" lnSpcReduction="20000"/>
          </a:bodyPr>
          <a:lstStyle/>
          <a:p>
            <a:r>
              <a:rPr lang="ru-RU" sz="5800" b="1" dirty="0" smtClean="0">
                <a:solidFill>
                  <a:schemeClr val="tx2"/>
                </a:solidFill>
                <a:latin typeface="Times New Roman" pitchFamily="18" charset="0"/>
              </a:rPr>
              <a:t>Как вы считаете, что сегодня на уроке нам удалось, а над чем ещё надо поработать?</a:t>
            </a:r>
          </a:p>
          <a:p>
            <a:endParaRPr lang="ru-RU" sz="5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ru-RU" sz="5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удалось</a:t>
            </a:r>
          </a:p>
          <a:p>
            <a:r>
              <a:rPr lang="ru-RU" sz="5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lvl="0"/>
            <a:r>
              <a:rPr lang="ru-RU" sz="5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5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Научились правильно подписывать числа, оканчивающиеся нулями?</a:t>
            </a:r>
            <a:endParaRPr lang="ru-RU" sz="5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5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Сумеем сами объяснять и умножать без ошибок? </a:t>
            </a:r>
            <a:endParaRPr lang="ru-RU" sz="5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ru-RU" sz="5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Надо ещё поработать…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Самооценка учебной деятельности.</a:t>
            </a:r>
            <a:endParaRPr lang="ru-RU" dirty="0"/>
          </a:p>
        </p:txBody>
      </p:sp>
      <p:pic>
        <p:nvPicPr>
          <p:cNvPr id="4" name="Содержимое 3" descr="emocii-2157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2643182"/>
            <a:ext cx="2357454" cy="2428892"/>
          </a:xfrm>
          <a:prstGeom prst="rect">
            <a:avLst/>
          </a:prstGeom>
        </p:spPr>
      </p:pic>
      <p:pic>
        <p:nvPicPr>
          <p:cNvPr id="5" name="Рисунок 4" descr="emocii-2170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00364" y="2214554"/>
            <a:ext cx="3857652" cy="3060389"/>
          </a:xfrm>
          <a:prstGeom prst="rect">
            <a:avLst/>
          </a:prstGeom>
        </p:spPr>
      </p:pic>
      <p:pic>
        <p:nvPicPr>
          <p:cNvPr id="6" name="Рисунок 5" descr="emocii-2154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15042" y="2500306"/>
            <a:ext cx="2928958" cy="28689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3300"/>
                </a:solidFill>
                <a:latin typeface="Times New Roman" pitchFamily="18" charset="0"/>
              </a:rPr>
              <a:t>      Молодцы!</a:t>
            </a:r>
            <a:endParaRPr lang="ru-RU" sz="8000" dirty="0"/>
          </a:p>
        </p:txBody>
      </p:sp>
      <p:pic>
        <p:nvPicPr>
          <p:cNvPr id="5" name="Содержимое 8" descr="513214366.gif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14348" y="428604"/>
            <a:ext cx="1500198" cy="1857388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28662" y="1428736"/>
            <a:ext cx="7758138" cy="4697427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6000" b="1" i="1" dirty="0" smtClean="0">
                <a:solidFill>
                  <a:srgbClr val="00B050"/>
                </a:solidFill>
                <a:latin typeface="UkrainianGoudyOld" pitchFamily="18" charset="0"/>
              </a:rPr>
              <a:t>Спасибо </a:t>
            </a:r>
          </a:p>
          <a:p>
            <a:pPr algn="ctr">
              <a:buFontTx/>
              <a:buNone/>
            </a:pPr>
            <a:r>
              <a:rPr lang="ru-RU" sz="6000" b="1" i="1" dirty="0" smtClean="0">
                <a:solidFill>
                  <a:srgbClr val="00B050"/>
                </a:solidFill>
                <a:latin typeface="UkrainianGoudyOld" pitchFamily="18" charset="0"/>
              </a:rPr>
              <a:t>за хорошую работу!</a:t>
            </a:r>
          </a:p>
          <a:p>
            <a:endParaRPr lang="ru-RU" dirty="0"/>
          </a:p>
        </p:txBody>
      </p:sp>
      <p:pic>
        <p:nvPicPr>
          <p:cNvPr id="7" name="Рисунок 6" descr="proshanie-41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00892" y="4357694"/>
            <a:ext cx="1854348" cy="1485586"/>
          </a:xfrm>
          <a:prstGeom prst="rect">
            <a:avLst/>
          </a:prstGeom>
        </p:spPr>
      </p:pic>
    </p:spTree>
  </p:cSld>
  <p:clrMapOvr>
    <a:masterClrMapping/>
  </p:clrMapOvr>
  <p:transition spd="med">
    <p:sndAc>
      <p:stSnd loop="1"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41 -0.18426 C 0.01406 -0.19259 0.01354 -0.20116 0.01302 -0.20949 C 0.01285 -0.21504 0.00972 -0.22546 0.00972 -0.22546 C 0.00816 -0.24537 0.00521 -0.26736 0.01215 -0.28588 C 0.0158 -0.3081 0.02569 -0.32778 0.03108 -0.34954 C 0.03073 -0.36088 0.03125 -0.37268 0.02969 -0.38426 C 0.02917 -0.38935 0.02431 -0.39236 0.02274 -0.39699 C 0.02049 -0.40301 0.02101 -0.40856 0.01806 -0.41435 C 0.01632 -0.42291 0.0151 -0.43125 0.01302 -0.43981 C 0.01267 -0.4419 0.01111 -0.45185 0.00851 -0.45393 C 0.00816 -0.45416 -0.00035 -0.45787 -0.00226 -0.45879 C -0.00365 -0.45926 -0.00573 -0.46041 -0.00573 -0.46041 C -0.00764 -0.46018 -0.02031 -0.45995 -0.02483 -0.45717 C -0.03264 -0.45254 -0.0401 -0.44745 -0.04861 -0.44444 C -0.05417 -0.43912 -0.05625 -0.4375 -0.06285 -0.43981 C -0.06493 -0.44467 -0.06684 -0.45116 -0.06892 -0.45555 C -0.07066 -0.45903 -0.07326 -0.46157 -0.07483 -0.46504 C -0.07517 -0.46666 -0.07604 -0.46829 -0.07604 -0.46991 C -0.07604 -0.47685 -0.07569 -0.48356 -0.07483 -0.49051 C -0.07326 -0.50764 -0.05573 -0.51134 -0.0474 -0.5206 C -0.04618 -0.52199 -0.04531 -0.52407 -0.04392 -0.52546 C -0.04184 -0.52778 -0.03941 -0.52963 -0.03698 -0.53171 C -0.03438 -0.53379 -0.02951 -0.53819 -0.02951 -0.53819 C -0.02604 -0.54537 -0.02222 -0.55278 -0.01771 -0.55879 C -0.01684 -0.56227 -0.01441 -0.56481 -0.01406 -0.56829 C -0.01337 -0.5831 -0.01701 -0.6037 -0.02726 -0.61273 C -0.03003 -0.61504 -0.03299 -0.61551 -0.03559 -0.61759 C -0.04375 -0.6243 -0.03698 -0.6206 -0.04392 -0.62384 C -0.05503 -0.63403 -0.03889 -0.61991 -0.05226 -0.6287 C -0.05399 -0.62986 -0.05521 -0.63217 -0.05694 -0.63333 C -0.06094 -0.63588 -0.0651 -0.63727 -0.06892 -0.63981 C -0.07274 -0.64745 -0.08056 -0.64791 -0.08698 -0.6493 C -0.09236 -0.65185 -0.09774 -0.65532 -0.10365 -0.65717 C -0.10816 -0.66157 -0.11354 -0.66296 -0.11892 -0.66504 C -0.1283 -0.6743 -0.12431 -0.6706 -0.13073 -0.67616 C -0.13993 -0.67569 -0.14913 -0.67616 -0.15816 -0.67477 C -0.1599 -0.67454 -0.16111 -0.67222 -0.16285 -0.67153 C -0.16424 -0.67083 -0.175 -0.66852 -0.17604 -0.66829 C -0.19167 -0.66088 -0.20972 -0.66528 -0.22622 -0.66041 C -0.21944 -0.65162 -0.21354 -0.64213 -0.20712 -0.63333 C -0.20677 -0.63148 -0.20434 -0.62222 -0.20712 -0.61921 C -0.21076 -0.61504 -0.22135 -0.61111 -0.22622 -0.6081 C -0.2309 -0.60879 -0.23559 -0.61041 -0.24045 -0.61111 C -0.25191 -0.6125 -0.27483 -0.61435 -0.27483 -0.61435 C -0.27934 -0.61597 -0.28524 -0.61597 -0.28906 -0.61921 C -0.31406 -0.63842 -0.28681 -0.62014 -0.30955 -0.63495 C -0.31424 -0.64421 -0.31701 -0.64329 -0.32483 -0.64606 C -0.33021 -0.65069 -0.33524 -0.65416 -0.34045 -0.65879 C -0.34549 -0.66944 -0.35191 -0.67268 -0.36059 -0.67616 C -0.37639 -0.69074 -0.3974 -0.69653 -0.41528 -0.70486 C -0.41684 -0.70555 -0.41753 -0.70717 -0.4191 -0.7081 C -0.42413 -0.71157 -0.43003 -0.71227 -0.43576 -0.71435 C -0.43819 -0.71528 -0.44271 -0.71759 -0.44271 -0.71759 C -0.45833 -0.7162 -0.47188 -0.71435 -0.48698 -0.70949 C -0.49149 -0.70532 -0.49688 -0.70185 -0.50226 -0.7 C -0.51059 -0.69282 -0.52153 -0.68379 -0.53073 -0.6794 C -0.53507 -0.67384 -0.53681 -0.67037 -0.54271 -0.66829 C -0.54514 -0.66504 -0.5474 -0.66204 -0.54983 -0.65879 C -0.55469 -0.65254 -0.5559 -0.64444 -0.56076 -0.63819 C -0.56406 -0.62083 -0.55903 -0.6419 -0.56545 -0.62708 C -0.56615 -0.62523 -0.56597 -0.62268 -0.56667 -0.6206 C -0.56719 -0.61898 -0.56823 -0.61759 -0.56892 -0.61597 C -0.57083 -0.60555 -0.57309 -0.59583 -0.57622 -0.58588 C -0.57847 -0.56991 -0.57552 -0.58565 -0.5809 -0.56991 C -0.58438 -0.55972 -0.58559 -0.54907 -0.59045 -0.53981 C -0.59219 -0.53032 -0.59358 -0.52616 -0.6 -0.5206 C -0.60781 -0.50555 -0.62569 -0.50301 -0.63785 -0.49838 C -0.64375 -0.49352 -0.65069 -0.48958 -0.65694 -0.48588 C -0.6592 -0.48449 -0.66163 -0.48379 -0.66406 -0.48264 C -0.66528 -0.48217 -0.66788 -0.48102 -0.66788 -0.48102 C -0.67361 -0.47546 -0.67986 -0.47315 -0.68681 -0.47153 C -0.70069 -0.46504 -0.71632 -0.4662 -0.7309 -0.46504 C -0.7342 -0.46319 -0.73802 -0.4625 -0.74149 -0.46041 C -0.74618 -0.45787 -0.75 -0.45347 -0.75451 -0.45092 C -0.75781 -0.44907 -0.75972 -0.45 -0.76285 -0.44768 C -0.76962 -0.44282 -0.77448 -0.43588 -0.78073 -0.43032 C -0.78403 -0.4243 -0.78819 -0.42153 -0.79149 -0.41597 C -0.79931 -0.40278 -0.79271 -0.40972 -0.79983 -0.40324 C -0.80174 -0.3956 -0.80712 -0.39166 -0.81059 -0.38426 C -0.81389 -0.37708 -0.81528 -0.36898 -0.81892 -0.36204 C -0.82066 -0.35509 -0.82292 -0.34768 -0.82604 -0.34143 C -0.82743 -0.33611 -0.82986 -0.33194 -0.83194 -0.32708 C -0.83333 -0.32384 -0.83681 -0.31759 -0.83681 -0.31759 C -0.83854 -0.30972 -0.84271 -0.30324 -0.84514 -0.29537 C -0.84549 -0.29004 -0.84531 -0.28472 -0.84618 -0.2794 C -0.84653 -0.27754 -0.84792 -0.27639 -0.84861 -0.27477 C -0.84931 -0.27268 -0.85069 -0.26551 -0.85104 -0.26366 C -0.85069 -0.24977 -0.85087 -0.23588 -0.84983 -0.22222 C -0.84965 -0.22037 -0.84792 -0.21921 -0.8474 -0.21759 C -0.84253 -0.20278 -0.83854 -0.19143 -0.82951 -0.1794 C -0.82778 -0.16898 -0.82622 -0.16991 -0.82014 -0.16366 C -0.81146 -0.15463 -0.81927 -0.15856 -0.81059 -0.15555 C -0.80781 -0.15023 -0.80556 -0.14815 -0.80104 -0.14606 C -0.79826 -0.14352 -0.79601 -0.13958 -0.79271 -0.13819 C -0.78958 -0.1368 -0.78733 -0.13611 -0.78438 -0.13333 C -0.78021 -0.1294 -0.77726 -0.12315 -0.77361 -0.11921 C -0.77118 -0.11666 -0.76806 -0.1162 -0.76528 -0.11435 C -0.76406 -0.11273 -0.76302 -0.11088 -0.76181 -0.10949 C -0.76076 -0.10833 -0.7592 -0.10787 -0.75816 -0.10648 C -0.75347 -0.10046 -0.75851 -0.10231 -0.75243 -0.09838 C -0.74722 -0.09514 -0.7401 -0.09398 -0.73438 -0.09213 C -0.7309 -0.08889 -0.72778 -0.0875 -0.72361 -0.08588 C -0.71441 -0.08634 -0.70521 -0.08611 -0.69618 -0.08727 C -0.68681 -0.08842 -0.67813 -0.09629 -0.6691 -0.09838 C -0.6599 -0.10648 -0.64497 -0.11852 -0.63438 -0.12222 C -0.62986 -0.12685 -0.62431 -0.12986 -0.62014 -0.13495 C -0.61719 -0.13842 -0.61528 -0.14305 -0.61181 -0.14606 C -0.60938 -0.14815 -0.60712 -0.15046 -0.60469 -0.15254 C -0.60347 -0.15347 -0.60104 -0.15555 -0.60104 -0.15555 C -0.59392 -0.16829 -0.58438 -0.17407 -0.57378 -0.18102 C -0.56788 -0.18495 -0.56267 -0.18981 -0.55712 -0.19375 C -0.55174 -0.19722 -0.54462 -0.19815 -0.53906 -0.2 C -0.53021 -0.20833 -0.52274 -0.19884 -0.51528 -0.19213 C -0.50868 -0.18634 -0.5026 -0.17916 -0.49618 -0.17315 C -0.49479 -0.17176 -0.49306 -0.17106 -0.49149 -0.16991 C -0.48906 -0.16805 -0.48663 -0.16597 -0.48455 -0.16366 C -0.48108 -0.16018 -0.4691 -0.14444 -0.46528 -0.14282 C -0.45955 -0.13194 -0.44653 -0.11597 -0.43698 -0.11273 C -0.43247 -0.10741 -0.42934 -0.10509 -0.42361 -0.10324 C -0.41267 -0.0956 -0.42604 -0.10416 -0.41285 -0.09838 C -0.40434 -0.09467 -0.39601 -0.08958 -0.38802 -0.08426 C -0.38229 -0.08079 -0.37639 -0.07916 -0.37135 -0.07477 C -0.36163 -0.07569 -0.35226 -0.07616 -0.34271 -0.07778 C -0.33611 -0.07893 -0.33038 -0.08541 -0.32378 -0.08727 C -0.31667 -0.09444 -0.30885 -0.09537 -0.30122 -0.1 C -0.28524 -0.10926 -0.26997 -0.12106 -0.25365 -0.1287 C -0.24844 -0.13842 -0.23455 -0.14699 -0.22622 -0.15092 C -0.2224 -0.15741 -0.21892 -0.15926 -0.21406 -0.16366 C -0.21302 -0.16574 -0.21215 -0.16829 -0.21059 -0.16991 C -0.20868 -0.17245 -0.20365 -0.17616 -0.20365 -0.17616 C -0.19931 -0.18472 -0.2033 -0.17824 -0.19514 -0.18426 C -0.19132 -0.18704 -0.18854 -0.19236 -0.18438 -0.19375 C -0.17691 -0.19629 -0.1691 -0.19815 -0.16181 -0.20162 C -0.15226 -0.20116 -0.14271 -0.20116 -0.13316 -0.2 C -0.13073 -0.19977 -0.12622 -0.19699 -0.12622 -0.19699 C -0.12483 -0.19583 -0.12378 -0.19444 -0.1224 -0.19375 C -0.12031 -0.19236 -0.11528 -0.19051 -0.11528 -0.19051 C -0.1125 -0.18796 -0.10903 -0.18634 -0.10694 -0.18264 C -0.10608 -0.18102 -0.10556 -0.17893 -0.10451 -0.17778 C -0.10278 -0.17569 -0.10035 -0.175 -0.09861 -0.17315 C -0.09358 -0.16805 -0.08941 -0.16111 -0.08438 -0.15555 C -0.08351 -0.1544 -0.08194 -0.1537 -0.08073 -0.15254 C -0.07951 -0.15162 -0.0783 -0.15046 -0.07726 -0.1493 C -0.0717 -0.14282 -0.07066 -0.1375 -0.06285 -0.13495 C -0.06042 -0.12963 -0.05226 -0.12222 -0.05226 -0.12222 C -0.05139 -0.1206 -0.05035 -0.11921 -0.04983 -0.11759 C -0.04913 -0.11551 -0.04965 -0.11296 -0.04861 -0.11111 C -0.0467 -0.10694 -0.04375 -0.10416 -0.04149 -0.1 C -0.03837 -0.0743 -0.02483 -0.04907 -0.01285 -0.0287 C -0.01111 -0.02037 -0.00799 -0.01134 -0.00226 -0.00648 C 0.00035 -0.00116 0.00017 -0.00347 0.00017 -1.85185E-6 " pathEditMode="relative" ptsTypes="ffffffffffffffffffffffffffffffffffffffffffffffffffffffffffffffffffffffffffffffffffffffffffffffffffffffffffffffffffffffffffffffffffffffffffffffffffffff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40312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accent2">
                    <a:lumMod val="75000"/>
                  </a:schemeClr>
                </a:solidFill>
              </a:rPr>
              <a:t>«С малой удачи начинается большой успех»</a:t>
            </a:r>
            <a:endParaRPr lang="ru-RU" sz="6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00100" y="428604"/>
            <a:ext cx="714379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8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Равнобедренный треугольник 10"/>
          <p:cNvSpPr/>
          <p:nvPr/>
        </p:nvSpPr>
        <p:spPr>
          <a:xfrm>
            <a:off x="237771" y="1185563"/>
            <a:ext cx="2428892" cy="22860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6*9=</a:t>
            </a:r>
          </a:p>
          <a:p>
            <a:pPr algn="ctr"/>
            <a:endParaRPr lang="ru-RU" dirty="0"/>
          </a:p>
        </p:txBody>
      </p:sp>
      <p:sp>
        <p:nvSpPr>
          <p:cNvPr id="15" name="Равнобедренный треугольник 14"/>
          <p:cNvSpPr/>
          <p:nvPr/>
        </p:nvSpPr>
        <p:spPr>
          <a:xfrm>
            <a:off x="3071802" y="2857496"/>
            <a:ext cx="3500462" cy="2357454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92*100=</a:t>
            </a:r>
            <a:endParaRPr lang="ru-RU" dirty="0"/>
          </a:p>
        </p:txBody>
      </p:sp>
      <p:sp>
        <p:nvSpPr>
          <p:cNvPr id="16" name="Равнобедренный треугольник 15"/>
          <p:cNvSpPr/>
          <p:nvPr/>
        </p:nvSpPr>
        <p:spPr>
          <a:xfrm>
            <a:off x="500034" y="3786190"/>
            <a:ext cx="4000528" cy="2714644"/>
          </a:xfrm>
          <a:prstGeom prst="triangle">
            <a:avLst>
              <a:gd name="adj" fmla="val 1345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264*10=</a:t>
            </a:r>
            <a:endParaRPr lang="ru-RU" dirty="0"/>
          </a:p>
        </p:txBody>
      </p:sp>
      <p:sp>
        <p:nvSpPr>
          <p:cNvPr id="17" name="Равнобедренный треугольник 16"/>
          <p:cNvSpPr/>
          <p:nvPr/>
        </p:nvSpPr>
        <p:spPr>
          <a:xfrm>
            <a:off x="4929190" y="3786190"/>
            <a:ext cx="3786214" cy="2714644"/>
          </a:xfrm>
          <a:prstGeom prst="triangle">
            <a:avLst>
              <a:gd name="adj" fmla="val 99335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523*300=</a:t>
            </a:r>
            <a:endParaRPr lang="ru-RU" dirty="0"/>
          </a:p>
        </p:txBody>
      </p:sp>
      <p:sp>
        <p:nvSpPr>
          <p:cNvPr id="18" name="Равнобедренный треугольник 17"/>
          <p:cNvSpPr/>
          <p:nvPr/>
        </p:nvSpPr>
        <p:spPr>
          <a:xfrm rot="868678">
            <a:off x="6174247" y="285183"/>
            <a:ext cx="2571768" cy="2286016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>
                <a:cs typeface="Aharoni" pitchFamily="2" charset="-79"/>
              </a:rPr>
              <a:t>139*0=</a:t>
            </a:r>
            <a:endParaRPr lang="ru-RU" dirty="0">
              <a:cs typeface="Aharoni" pitchFamily="2" charset="-79"/>
            </a:endParaRPr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3357554" y="214290"/>
            <a:ext cx="2714644" cy="2428892"/>
          </a:xfrm>
          <a:prstGeom prst="triangle">
            <a:avLst>
              <a:gd name="adj" fmla="val 0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26*3=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000232" y="278605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 rot="20003273">
            <a:off x="1714480" y="29289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54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 flipH="1">
            <a:off x="4617718" y="1857364"/>
            <a:ext cx="597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78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7715272" y="221455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0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 flipH="1">
            <a:off x="2071670" y="564357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2640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5357818" y="4429132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9200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2143116"/>
            <a:ext cx="8183880" cy="3894034"/>
          </a:xfrm>
          <a:ln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just"/>
            <a:r>
              <a:rPr lang="ru-RU" sz="4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Умножение многозначных чисел на числа, которые оканчиваются нулями.</a:t>
            </a:r>
            <a:br>
              <a:rPr lang="ru-RU" sz="4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endParaRPr lang="ru-RU" sz="4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14678" y="785794"/>
            <a:ext cx="34290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ru-RU" sz="3600" b="1" dirty="0" smtClean="0">
                <a:solidFill>
                  <a:srgbClr val="FFFF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Тема урока:</a:t>
            </a:r>
            <a:endParaRPr lang="ru-RU" sz="3600" b="1" dirty="0">
              <a:solidFill>
                <a:srgbClr val="FFFF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1785926"/>
            <a:ext cx="764064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Сократ: </a:t>
            </a:r>
            <a:r>
              <a:rPr lang="ru-RU" sz="6000" dirty="0" smtClean="0">
                <a:solidFill>
                  <a:srgbClr val="FF0000"/>
                </a:solidFill>
              </a:rPr>
              <a:t>«Научиться играть на флейте можно </a:t>
            </a:r>
          </a:p>
          <a:p>
            <a:pPr algn="just"/>
            <a:r>
              <a:rPr lang="ru-RU" sz="6000" dirty="0" smtClean="0">
                <a:solidFill>
                  <a:srgbClr val="FF0000"/>
                </a:solidFill>
              </a:rPr>
              <a:t>только, играя самому»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9646" y="1785926"/>
            <a:ext cx="851435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4">
                    <a:lumMod val="75000"/>
                  </a:schemeClr>
                </a:solidFill>
              </a:rPr>
              <a:t>523*300=523*(3*10)=523*3*100=159600</a:t>
            </a:r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3244334"/>
            <a:ext cx="85746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Сочетательный закон 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642918"/>
            <a:ext cx="7772400" cy="2143140"/>
          </a:xfrm>
        </p:spPr>
        <p:txBody>
          <a:bodyPr/>
          <a:lstStyle/>
          <a:p>
            <a:r>
              <a:rPr lang="ru-RU" dirty="0" smtClean="0"/>
              <a:t>Учебная задача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3357562"/>
            <a:ext cx="7772400" cy="2714644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rgbClr val="00B050"/>
                </a:solidFill>
              </a:rPr>
              <a:t>Мы должны научиться письменно умножать многозначные числа в столбик на числа , которые оканчиваются нулями</a:t>
            </a:r>
            <a:r>
              <a:rPr lang="ru-RU" sz="3600" dirty="0" smtClean="0">
                <a:solidFill>
                  <a:srgbClr val="00B050"/>
                </a:solidFill>
              </a:rPr>
              <a:t>. </a:t>
            </a:r>
          </a:p>
          <a:p>
            <a:pPr algn="l"/>
            <a:endParaRPr lang="ru-RU" sz="3600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58082" y="45720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642918"/>
            <a:ext cx="8183880" cy="4000528"/>
          </a:xfrm>
        </p:spPr>
        <p:txBody>
          <a:bodyPr/>
          <a:lstStyle/>
          <a:p>
            <a:pPr algn="ctr"/>
            <a:r>
              <a:rPr lang="ru-RU" dirty="0" smtClean="0"/>
              <a:t>523</a:t>
            </a:r>
            <a:br>
              <a:rPr lang="ru-RU" dirty="0" smtClean="0"/>
            </a:br>
            <a:r>
              <a:rPr lang="ru-RU" dirty="0" smtClean="0"/>
              <a:t>*      300</a:t>
            </a:r>
            <a:br>
              <a:rPr lang="ru-RU" dirty="0" smtClean="0"/>
            </a:br>
            <a:r>
              <a:rPr lang="ru-RU" dirty="0" smtClean="0"/>
              <a:t>-------------</a:t>
            </a:r>
            <a:br>
              <a:rPr lang="ru-RU" dirty="0" smtClean="0"/>
            </a:br>
            <a:r>
              <a:rPr lang="ru-RU" dirty="0" smtClean="0"/>
              <a:t>  156900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143512"/>
            <a:ext cx="8183880" cy="90159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ОБЪЯСНИТЬ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643073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Алгоритм действий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643050"/>
            <a:ext cx="8358246" cy="4572032"/>
          </a:xfrm>
        </p:spPr>
        <p:txBody>
          <a:bodyPr>
            <a:normAutofit/>
          </a:bodyPr>
          <a:lstStyle/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1.</a:t>
            </a:r>
            <a:r>
              <a:rPr lang="ru-RU" sz="3600" b="1" dirty="0" smtClean="0"/>
              <a:t> Надо правильно подписать: 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число под число, а нули пишем сбоку. </a:t>
            </a:r>
            <a:endParaRPr lang="ru-RU" sz="36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b="1" i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Сначала умножаем на число.</a:t>
            </a:r>
          </a:p>
          <a:p>
            <a:endParaRPr lang="ru-RU" sz="3600" b="1" i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 полученному числу   приписываем нули.</a:t>
            </a:r>
            <a:endParaRPr lang="ru-RU" sz="36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264</TotalTime>
  <Words>267</Words>
  <Application>Microsoft Office PowerPoint</Application>
  <PresentationFormat>Экран (4:3)</PresentationFormat>
  <Paragraphs>99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Аспект</vt:lpstr>
      <vt:lpstr>Урок  математики 4 класс</vt:lpstr>
      <vt:lpstr>«С малой удачи начинается большой успех»</vt:lpstr>
      <vt:lpstr>Слайд 3</vt:lpstr>
      <vt:lpstr>Умножение многозначных чисел на числа, которые оканчиваются нулями. </vt:lpstr>
      <vt:lpstr>Слайд 5</vt:lpstr>
      <vt:lpstr>Слайд 6</vt:lpstr>
      <vt:lpstr>Учебная задача </vt:lpstr>
      <vt:lpstr>523 *      300 -------------   156900 </vt:lpstr>
      <vt:lpstr>Алгоритм действий</vt:lpstr>
      <vt:lpstr>Слайд 10</vt:lpstr>
      <vt:lpstr>Слайд 11</vt:lpstr>
      <vt:lpstr>Слайд 12</vt:lpstr>
      <vt:lpstr>Слайд 13</vt:lpstr>
      <vt:lpstr>Домашнее задание </vt:lpstr>
      <vt:lpstr>Рефлексия. </vt:lpstr>
      <vt:lpstr>Самооценка учебной деятельности.</vt:lpstr>
      <vt:lpstr>      Молодцы!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 математики 4 класс</dc:title>
  <dc:creator>Зинаида</dc:creator>
  <cp:lastModifiedBy>Зинаида</cp:lastModifiedBy>
  <cp:revision>40</cp:revision>
  <dcterms:modified xsi:type="dcterms:W3CDTF">2022-02-01T03:21:09Z</dcterms:modified>
</cp:coreProperties>
</file>