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57" r:id="rId4"/>
    <p:sldId id="258" r:id="rId5"/>
    <p:sldId id="259" r:id="rId6"/>
    <p:sldId id="28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4365104"/>
            <a:ext cx="6400800" cy="1273696"/>
          </a:xfrm>
        </p:spPr>
        <p:txBody>
          <a:bodyPr>
            <a:normAutofit/>
          </a:bodyPr>
          <a:lstStyle/>
          <a:p>
            <a:r>
              <a:rPr lang="ru-RU" sz="1400" dirty="0" smtClean="0"/>
              <a:t>Автор презентации: учитель начальных классов </a:t>
            </a:r>
            <a:r>
              <a:rPr lang="ru-RU" sz="1400" dirty="0" smtClean="0"/>
              <a:t>МБОУ </a:t>
            </a:r>
            <a:r>
              <a:rPr lang="ru-RU" sz="1400" dirty="0" smtClean="0"/>
              <a:t>«</a:t>
            </a:r>
            <a:r>
              <a:rPr lang="ru-RU" sz="1400" dirty="0" err="1" smtClean="0"/>
              <a:t>Россошинская</a:t>
            </a:r>
            <a:r>
              <a:rPr lang="ru-RU" sz="1400" dirty="0" smtClean="0"/>
              <a:t> СШ</a:t>
            </a:r>
            <a:r>
              <a:rPr lang="ru-RU" sz="1400" dirty="0" smtClean="0"/>
              <a:t>»</a:t>
            </a:r>
          </a:p>
          <a:p>
            <a:r>
              <a:rPr lang="ru-RU" sz="1400" dirty="0" smtClean="0"/>
              <a:t>Борисова З.В.</a:t>
            </a:r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90574" y="404665"/>
            <a:ext cx="6869857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Как мотивировать 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школьников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к обучению?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150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Не вынуждайте детей </a:t>
            </a:r>
            <a:r>
              <a:rPr lang="ru-RU" dirty="0" smtClean="0"/>
              <a:t>совершать слишком </a:t>
            </a:r>
            <a:r>
              <a:rPr lang="ru-RU" dirty="0"/>
              <a:t>длинных прыжков.</a:t>
            </a:r>
          </a:p>
          <a:p>
            <a:r>
              <a:rPr lang="ru-RU" dirty="0"/>
              <a:t>Ведите их шаг за шагом к </a:t>
            </a:r>
            <a:r>
              <a:rPr lang="ru-RU" dirty="0" smtClean="0"/>
              <a:t>более полному </a:t>
            </a:r>
            <a:r>
              <a:rPr lang="ru-RU" dirty="0"/>
              <a:t>и точному </a:t>
            </a:r>
            <a:r>
              <a:rPr lang="ru-RU" dirty="0" smtClean="0"/>
              <a:t>пониманию вещей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Слушайте фантазии первоклассников</a:t>
            </a:r>
            <a:r>
              <a:rPr lang="ru-RU" dirty="0"/>
              <a:t>, участвуйте </a:t>
            </a:r>
            <a:r>
              <a:rPr lang="ru-RU" dirty="0" smtClean="0"/>
              <a:t>в них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Детские </a:t>
            </a:r>
            <a:r>
              <a:rPr lang="ru-RU" dirty="0"/>
              <a:t>фантазии, </a:t>
            </a:r>
            <a:r>
              <a:rPr lang="ru-RU" dirty="0" smtClean="0"/>
              <a:t>которые нередко </a:t>
            </a:r>
            <a:r>
              <a:rPr lang="ru-RU" dirty="0"/>
              <a:t>кажутся взрослым </a:t>
            </a:r>
            <a:r>
              <a:rPr lang="ru-RU" dirty="0" smtClean="0"/>
              <a:t>столь глупыми</a:t>
            </a:r>
            <a:r>
              <a:rPr lang="ru-RU" dirty="0"/>
              <a:t>, на самом деле </a:t>
            </a:r>
            <a:r>
              <a:rPr lang="ru-RU" dirty="0" smtClean="0"/>
              <a:t>очень важны </a:t>
            </a:r>
            <a:r>
              <a:rPr lang="ru-RU" dirty="0"/>
              <a:t>для здоровья и </a:t>
            </a:r>
            <a:r>
              <a:rPr lang="ru-RU" dirty="0" smtClean="0"/>
              <a:t>развития ребенка</a:t>
            </a:r>
            <a:r>
              <a:rPr lang="ru-RU" dirty="0"/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4635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Истинная </a:t>
            </a:r>
            <a:r>
              <a:rPr lang="ru-RU" dirty="0" smtClean="0"/>
              <a:t>мотивация человеческого поведения, подоплека </a:t>
            </a:r>
            <a:r>
              <a:rPr lang="ru-RU" dirty="0"/>
              <a:t>всего, </a:t>
            </a:r>
            <a:r>
              <a:rPr lang="ru-RU" dirty="0" smtClean="0"/>
              <a:t>что делают </a:t>
            </a:r>
            <a:r>
              <a:rPr lang="ru-RU" dirty="0"/>
              <a:t>люди, </a:t>
            </a:r>
            <a:r>
              <a:rPr lang="ru-RU" dirty="0" smtClean="0"/>
              <a:t>довольно проста</a:t>
            </a:r>
            <a:r>
              <a:rPr lang="ru-RU" dirty="0"/>
              <a:t>: они хотят </a:t>
            </a:r>
            <a:r>
              <a:rPr lang="ru-RU" dirty="0" smtClean="0"/>
              <a:t>избежать боли</a:t>
            </a:r>
            <a:r>
              <a:rPr lang="ru-RU" dirty="0"/>
              <a:t>, а вместо нее, </a:t>
            </a:r>
            <a:r>
              <a:rPr lang="ru-RU" dirty="0" smtClean="0"/>
              <a:t>по возможности, испытать</a:t>
            </a:r>
            <a:r>
              <a:rPr lang="ru-RU" dirty="0"/>
              <a:t> </a:t>
            </a:r>
            <a:r>
              <a:rPr lang="ru-RU" dirty="0" smtClean="0"/>
              <a:t>радость</a:t>
            </a:r>
            <a:r>
              <a:rPr lang="ru-RU" dirty="0"/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ИСТИННАЯ</a:t>
            </a:r>
            <a:br>
              <a:rPr lang="ru-RU" dirty="0"/>
            </a:br>
            <a:r>
              <a:rPr lang="ru-RU" dirty="0"/>
              <a:t>МОТИВАЦИЯ</a:t>
            </a:r>
          </a:p>
        </p:txBody>
      </p:sp>
    </p:spTree>
    <p:extLst>
      <p:ext uri="{BB962C8B-B14F-4D97-AF65-F5344CB8AC3E}">
        <p14:creationId xmlns:p14="http://schemas.microsoft.com/office/powerpoint/2010/main" xmlns="" val="377337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NotoSans-Regular"/>
              </a:rPr>
              <a:t>-</a:t>
            </a:r>
            <a:r>
              <a:rPr lang="ru-RU" dirty="0" smtClean="0">
                <a:latin typeface="NotoSans-Regular"/>
              </a:rPr>
              <a:t>ребенок получает удовольствие от процесса пребывания в </a:t>
            </a:r>
            <a:r>
              <a:rPr lang="ru-RU" dirty="0">
                <a:latin typeface="NotoSans-Regular"/>
              </a:rPr>
              <a:t>школе</a:t>
            </a:r>
            <a:r>
              <a:rPr lang="ru-RU" dirty="0">
                <a:latin typeface="T3Font_1"/>
              </a:rPr>
              <a:t>;</a:t>
            </a:r>
          </a:p>
          <a:p>
            <a:pPr marL="0" indent="0">
              <a:buNone/>
            </a:pPr>
            <a:r>
              <a:rPr lang="ru-RU" dirty="0">
                <a:latin typeface="T3Font_1"/>
              </a:rPr>
              <a:t>- </a:t>
            </a:r>
            <a:r>
              <a:rPr lang="ru-RU" dirty="0">
                <a:latin typeface="NotoSans-Regular"/>
              </a:rPr>
              <a:t>учитель радуется </a:t>
            </a:r>
            <a:r>
              <a:rPr lang="ru-RU" dirty="0" smtClean="0">
                <a:latin typeface="NotoSans-Regular"/>
              </a:rPr>
              <a:t>его приходу</a:t>
            </a:r>
            <a:r>
              <a:rPr lang="ru-RU" dirty="0">
                <a:latin typeface="T3Font_1"/>
              </a:rPr>
              <a:t>; </a:t>
            </a:r>
            <a:endParaRPr lang="ru-RU" dirty="0" smtClean="0">
              <a:latin typeface="T3Font_1"/>
            </a:endParaRPr>
          </a:p>
          <a:p>
            <a:pPr marL="0" indent="0">
              <a:buNone/>
            </a:pPr>
            <a:r>
              <a:rPr lang="ru-RU" dirty="0" smtClean="0">
                <a:latin typeface="T3Font_1"/>
              </a:rPr>
              <a:t>- </a:t>
            </a:r>
            <a:r>
              <a:rPr lang="ru-RU" dirty="0">
                <a:latin typeface="T3Font_1"/>
              </a:rPr>
              <a:t>есть ощущение, </a:t>
            </a:r>
            <a:r>
              <a:rPr lang="ru-RU" dirty="0" smtClean="0">
                <a:latin typeface="T3Font_1"/>
              </a:rPr>
              <a:t>что его </a:t>
            </a:r>
            <a:r>
              <a:rPr lang="ru-RU" dirty="0">
                <a:latin typeface="T3Font_1"/>
              </a:rPr>
              <a:t>здесь ждут;</a:t>
            </a:r>
          </a:p>
          <a:p>
            <a:pPr marL="0" indent="0">
              <a:buNone/>
            </a:pPr>
            <a:r>
              <a:rPr lang="ru-RU" dirty="0">
                <a:latin typeface="T3Font_1"/>
              </a:rPr>
              <a:t>- учитель </a:t>
            </a:r>
            <a:r>
              <a:rPr lang="ru-RU" dirty="0" smtClean="0">
                <a:latin typeface="T3Font_1"/>
              </a:rPr>
              <a:t>его принимает</a:t>
            </a:r>
            <a:r>
              <a:rPr lang="ru-RU" dirty="0">
                <a:latin typeface="T3Font_1"/>
              </a:rPr>
              <a:t>;</a:t>
            </a:r>
          </a:p>
          <a:p>
            <a:pPr marL="0" indent="0">
              <a:buNone/>
            </a:pPr>
            <a:r>
              <a:rPr lang="ru-RU" dirty="0">
                <a:latin typeface="T3Font_1"/>
              </a:rPr>
              <a:t>- ребенок находится </a:t>
            </a:r>
            <a:r>
              <a:rPr lang="ru-RU" dirty="0" smtClean="0">
                <a:latin typeface="T3Font_1"/>
              </a:rPr>
              <a:t>в безопасности.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МОТИВАЦИЯ ПОВЫШАЕТСЯ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ЕСЛИ</a:t>
            </a:r>
            <a:br>
              <a:rPr lang="ru-RU" dirty="0"/>
            </a:br>
            <a:r>
              <a:rPr lang="ru-RU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xmlns="" val="311245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- наполнить традиционные дисциплины</a:t>
            </a:r>
          </a:p>
          <a:p>
            <a:pPr marL="0" indent="0">
              <a:buNone/>
            </a:pPr>
            <a:r>
              <a:rPr lang="ru-RU" dirty="0"/>
              <a:t>примерами в соответствии с истинными</a:t>
            </a:r>
          </a:p>
          <a:p>
            <a:pPr marL="0" indent="0">
              <a:buNone/>
            </a:pPr>
            <a:r>
              <a:rPr lang="ru-RU" dirty="0"/>
              <a:t>потребностями и интересами учащихся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ОЧЕЛОВЕЧИВАНИЕ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УЧЕБНОГО ПРОЦЕССА:</a:t>
            </a:r>
          </a:p>
        </p:txBody>
      </p:sp>
    </p:spTree>
    <p:extLst>
      <p:ext uri="{BB962C8B-B14F-4D97-AF65-F5344CB8AC3E}">
        <p14:creationId xmlns:p14="http://schemas.microsoft.com/office/powerpoint/2010/main" xmlns="" val="278593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Правильная похвала как способ повышения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мотивации.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ПОХВАЛА</a:t>
            </a:r>
          </a:p>
        </p:txBody>
      </p:sp>
    </p:spTree>
    <p:extLst>
      <p:ext uri="{BB962C8B-B14F-4D97-AF65-F5344CB8AC3E}">
        <p14:creationId xmlns:p14="http://schemas.microsoft.com/office/powerpoint/2010/main" xmlns="" val="165061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rgbClr val="41545B"/>
                </a:solidFill>
                <a:latin typeface="NotoSans-Bold"/>
              </a:rPr>
              <a:t>Похвала</a:t>
            </a:r>
            <a:r>
              <a:rPr lang="ru-RU" dirty="0">
                <a:solidFill>
                  <a:srgbClr val="41545B"/>
                </a:solidFill>
                <a:latin typeface="T3Font_0"/>
              </a:rPr>
              <a:t>-</a:t>
            </a:r>
            <a:r>
              <a:rPr lang="ru-RU" b="1" dirty="0">
                <a:solidFill>
                  <a:srgbClr val="41545B"/>
                </a:solidFill>
                <a:latin typeface="NotoSans-Bold"/>
              </a:rPr>
              <a:t>оценка</a:t>
            </a:r>
            <a:r>
              <a:rPr lang="ru-RU" dirty="0">
                <a:solidFill>
                  <a:srgbClr val="41545B"/>
                </a:solidFill>
                <a:latin typeface="T3Font_0"/>
              </a:rPr>
              <a:t>: </a:t>
            </a:r>
            <a:r>
              <a:rPr lang="ru-RU" b="1" dirty="0">
                <a:solidFill>
                  <a:srgbClr val="41545B"/>
                </a:solidFill>
                <a:latin typeface="NotoSans-Bold"/>
              </a:rPr>
              <a:t>«Это чудесно</a:t>
            </a:r>
            <a:r>
              <a:rPr lang="ru-RU" dirty="0">
                <a:solidFill>
                  <a:srgbClr val="41545B"/>
                </a:solidFill>
                <a:latin typeface="T3Font_0"/>
              </a:rPr>
              <a:t>. </a:t>
            </a:r>
            <a:r>
              <a:rPr lang="ru-RU" b="1" dirty="0">
                <a:solidFill>
                  <a:srgbClr val="41545B"/>
                </a:solidFill>
                <a:latin typeface="NotoSans-Bold"/>
              </a:rPr>
              <a:t>Ты</a:t>
            </a:r>
          </a:p>
          <a:p>
            <a:pPr marL="0" indent="0">
              <a:buNone/>
            </a:pPr>
            <a:r>
              <a:rPr lang="ru-RU" b="1" dirty="0">
                <a:solidFill>
                  <a:srgbClr val="41545B"/>
                </a:solidFill>
                <a:latin typeface="NotoSans-Bold"/>
              </a:rPr>
              <a:t>написал хорошее стихотворение</a:t>
            </a:r>
            <a:r>
              <a:rPr lang="ru-RU" dirty="0">
                <a:solidFill>
                  <a:srgbClr val="41545B"/>
                </a:solidFill>
                <a:latin typeface="T3Font_0"/>
              </a:rPr>
              <a:t>!</a:t>
            </a:r>
            <a:r>
              <a:rPr lang="ru-RU" b="1" dirty="0">
                <a:solidFill>
                  <a:srgbClr val="41545B"/>
                </a:solidFill>
                <a:latin typeface="NotoSans-Bold"/>
              </a:rPr>
              <a:t>»</a:t>
            </a:r>
          </a:p>
          <a:p>
            <a:r>
              <a:rPr lang="ru-RU" b="1" dirty="0">
                <a:solidFill>
                  <a:srgbClr val="41545B"/>
                </a:solidFill>
                <a:latin typeface="NotoSans-Bold"/>
              </a:rPr>
              <a:t>Мысли ребенка</a:t>
            </a:r>
            <a:r>
              <a:rPr lang="ru-RU" dirty="0">
                <a:solidFill>
                  <a:srgbClr val="41545B"/>
                </a:solidFill>
                <a:latin typeface="T3Font_0"/>
              </a:rPr>
              <a:t>: </a:t>
            </a:r>
            <a:r>
              <a:rPr lang="ru-RU" b="1" dirty="0">
                <a:solidFill>
                  <a:srgbClr val="41545B"/>
                </a:solidFill>
                <a:latin typeface="NotoSans-Bold"/>
              </a:rPr>
              <a:t>«Действительно ли</a:t>
            </a:r>
          </a:p>
          <a:p>
            <a:pPr marL="0" indent="0">
              <a:buNone/>
            </a:pPr>
            <a:r>
              <a:rPr lang="ru-RU" b="1" dirty="0">
                <a:solidFill>
                  <a:srgbClr val="41545B"/>
                </a:solidFill>
                <a:latin typeface="NotoSans-Bold"/>
              </a:rPr>
              <a:t>она так думает</a:t>
            </a:r>
            <a:r>
              <a:rPr lang="ru-RU" dirty="0">
                <a:solidFill>
                  <a:srgbClr val="41545B"/>
                </a:solidFill>
                <a:latin typeface="T3Font_0"/>
              </a:rPr>
              <a:t>?</a:t>
            </a:r>
            <a:r>
              <a:rPr lang="ru-RU" dirty="0">
                <a:solidFill>
                  <a:srgbClr val="41545B"/>
                </a:solidFill>
                <a:latin typeface="NotoSans-Regular"/>
              </a:rPr>
              <a:t>»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ПОХВАЛА-ОЦЕНКА</a:t>
            </a:r>
          </a:p>
        </p:txBody>
      </p:sp>
    </p:spTree>
    <p:extLst>
      <p:ext uri="{BB962C8B-B14F-4D97-AF65-F5344CB8AC3E}">
        <p14:creationId xmlns:p14="http://schemas.microsoft.com/office/powerpoint/2010/main" xmlns="" val="414631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«Я очень тронута твоим стихотворением </a:t>
            </a:r>
            <a:r>
              <a:rPr lang="ru-RU" dirty="0" smtClean="0"/>
              <a:t>про орла</a:t>
            </a:r>
            <a:r>
              <a:rPr lang="ru-RU" dirty="0"/>
              <a:t>. Мне особенно нравится строчка: «</a:t>
            </a:r>
            <a:r>
              <a:rPr lang="ru-RU" dirty="0" smtClean="0"/>
              <a:t>Он бьет </a:t>
            </a:r>
            <a:r>
              <a:rPr lang="ru-RU" dirty="0"/>
              <a:t>гигантскими крыльями…»</a:t>
            </a:r>
          </a:p>
          <a:p>
            <a:r>
              <a:rPr lang="ru-RU" dirty="0"/>
              <a:t>Мысли ребенка: «Я могу писать хорошие</a:t>
            </a:r>
          </a:p>
          <a:p>
            <a:pPr marL="0" indent="0">
              <a:buNone/>
            </a:pPr>
            <a:r>
              <a:rPr lang="ru-RU" dirty="0"/>
              <a:t>стихи! Завтра еще одно напишу!»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ОПИСАТЕЛЬНАЯ ПОХВАЛА</a:t>
            </a:r>
          </a:p>
        </p:txBody>
      </p:sp>
    </p:spTree>
    <p:extLst>
      <p:ext uri="{BB962C8B-B14F-4D97-AF65-F5344CB8AC3E}">
        <p14:creationId xmlns:p14="http://schemas.microsoft.com/office/powerpoint/2010/main" xmlns="" val="130423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Убедитесь, что повала соответствует </a:t>
            </a:r>
            <a:r>
              <a:rPr lang="ru-RU" dirty="0" smtClean="0"/>
              <a:t>возрасту ребенка </a:t>
            </a:r>
            <a:r>
              <a:rPr lang="ru-RU" dirty="0"/>
              <a:t>и его способностям. Если вы </a:t>
            </a:r>
            <a:r>
              <a:rPr lang="ru-RU" dirty="0" smtClean="0"/>
              <a:t>с подростком </a:t>
            </a:r>
            <a:r>
              <a:rPr lang="ru-RU" dirty="0"/>
              <a:t>будете говорить, как с </a:t>
            </a:r>
            <a:r>
              <a:rPr lang="ru-RU" dirty="0" smtClean="0"/>
              <a:t>маленьким, он </a:t>
            </a:r>
            <a:r>
              <a:rPr lang="ru-RU" dirty="0"/>
              <a:t>воспримет это как оскорбление.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НЕКОТОРЫЕ ПРЕДОСТЕРЕЖЕНИЯ</a:t>
            </a:r>
            <a:br>
              <a:rPr lang="ru-RU" dirty="0"/>
            </a:br>
            <a:r>
              <a:rPr lang="ru-RU" dirty="0"/>
              <a:t>ОТНОСИТЕЛЬНО ПОХВАЛЫ</a:t>
            </a:r>
          </a:p>
        </p:txBody>
      </p:sp>
    </p:spTree>
    <p:extLst>
      <p:ext uri="{BB962C8B-B14F-4D97-AF65-F5344CB8AC3E}">
        <p14:creationId xmlns:p14="http://schemas.microsoft.com/office/powerpoint/2010/main" xmlns="" val="377365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«Ну наконец-то ты </a:t>
            </a:r>
            <a:r>
              <a:rPr lang="ru-RU" dirty="0" smtClean="0"/>
              <a:t>выучил стихотворение</a:t>
            </a:r>
            <a:r>
              <a:rPr lang="ru-RU" dirty="0"/>
              <a:t>!»</a:t>
            </a:r>
          </a:p>
          <a:p>
            <a:r>
              <a:rPr lang="ru-RU" dirty="0"/>
              <a:t>«Не думала, что </a:t>
            </a:r>
            <a:r>
              <a:rPr lang="ru-RU" dirty="0" smtClean="0"/>
              <a:t>ты напишешь </a:t>
            </a:r>
            <a:r>
              <a:rPr lang="ru-RU" dirty="0"/>
              <a:t>эту работу, </a:t>
            </a:r>
            <a:r>
              <a:rPr lang="ru-RU" dirty="0" smtClean="0"/>
              <a:t>но ты </a:t>
            </a:r>
            <a:r>
              <a:rPr lang="ru-RU" dirty="0"/>
              <a:t>написала!»</a:t>
            </a:r>
          </a:p>
          <a:p>
            <a:r>
              <a:rPr lang="ru-RU" dirty="0"/>
              <a:t>Правильно: «Я знаю, </a:t>
            </a:r>
            <a:r>
              <a:rPr lang="ru-RU" dirty="0" smtClean="0"/>
              <a:t>что ты </a:t>
            </a:r>
            <a:r>
              <a:rPr lang="ru-RU" dirty="0"/>
              <a:t>немало </a:t>
            </a:r>
            <a:r>
              <a:rPr lang="ru-RU" dirty="0" smtClean="0"/>
              <a:t>потрудилась, чтобы </a:t>
            </a:r>
            <a:r>
              <a:rPr lang="ru-RU" dirty="0"/>
              <a:t>написать </a:t>
            </a:r>
            <a:r>
              <a:rPr lang="ru-RU" dirty="0" smtClean="0"/>
              <a:t>эту работу</a:t>
            </a:r>
            <a:r>
              <a:rPr lang="ru-RU" dirty="0"/>
              <a:t>!».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/>
              <a:t>ИЗБЕГАЙТЕ </a:t>
            </a:r>
            <a:r>
              <a:rPr lang="ru-RU" sz="3600" dirty="0" smtClean="0"/>
              <a:t>ПОХВАЛЫ,КОТОРАЯ НАМЕКАЕТ НА </a:t>
            </a:r>
            <a:r>
              <a:rPr lang="ru-RU" sz="3600" dirty="0"/>
              <a:t>СЛАБОСТИ </a:t>
            </a:r>
            <a:r>
              <a:rPr lang="ru-RU" sz="3600" dirty="0" smtClean="0"/>
              <a:t>И НЕУДАЧИ </a:t>
            </a:r>
            <a:r>
              <a:rPr lang="ru-RU" sz="3600" dirty="0"/>
              <a:t>В ПРОШЛОМ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24714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/>
              <a:t>Повышению мотивации к обучению может</a:t>
            </a:r>
          </a:p>
          <a:p>
            <a:pPr marL="0" indent="0">
              <a:buNone/>
            </a:pPr>
            <a:r>
              <a:rPr lang="ru-RU" b="1" dirty="0"/>
              <a:t>способствовать освобождение детей </a:t>
            </a:r>
            <a:r>
              <a:rPr lang="ru-RU" b="1" dirty="0" smtClean="0"/>
              <a:t>от ролей </a:t>
            </a:r>
            <a:r>
              <a:rPr lang="ru-RU" b="1" dirty="0"/>
              <a:t>или избавление от ярлыков</a:t>
            </a:r>
            <a:r>
              <a:rPr lang="ru-RU" dirty="0"/>
              <a:t>. </a:t>
            </a:r>
            <a:r>
              <a:rPr lang="ru-RU" b="1" dirty="0"/>
              <a:t>Если </a:t>
            </a:r>
            <a:r>
              <a:rPr lang="ru-RU" b="1" dirty="0" smtClean="0"/>
              <a:t>на ребенка </a:t>
            </a:r>
            <a:r>
              <a:rPr lang="ru-RU" b="1" dirty="0"/>
              <a:t>повесили ярлык «</a:t>
            </a:r>
            <a:r>
              <a:rPr lang="ru-RU" b="1" dirty="0" smtClean="0"/>
              <a:t>неспособный ученик</a:t>
            </a:r>
            <a:r>
              <a:rPr lang="ru-RU" b="1" dirty="0"/>
              <a:t>»</a:t>
            </a:r>
            <a:r>
              <a:rPr lang="ru-RU" dirty="0"/>
              <a:t>, </a:t>
            </a:r>
            <a:r>
              <a:rPr lang="ru-RU" b="1" dirty="0"/>
              <a:t>он может начать себя </a:t>
            </a:r>
            <a:r>
              <a:rPr lang="ru-RU" b="1" dirty="0" smtClean="0"/>
              <a:t>чувствовать именно </a:t>
            </a:r>
            <a:r>
              <a:rPr lang="ru-RU" b="1" dirty="0"/>
              <a:t>так</a:t>
            </a:r>
            <a:r>
              <a:rPr lang="ru-RU" dirty="0"/>
              <a:t>. </a:t>
            </a:r>
            <a:r>
              <a:rPr lang="ru-RU" b="1" dirty="0"/>
              <a:t>Если вы считаете </a:t>
            </a:r>
            <a:r>
              <a:rPr lang="ru-RU" b="1" dirty="0" smtClean="0"/>
              <a:t>ребенка непослушным</a:t>
            </a:r>
            <a:r>
              <a:rPr lang="ru-RU" dirty="0"/>
              <a:t>, </a:t>
            </a:r>
            <a:r>
              <a:rPr lang="ru-RU" b="1" dirty="0"/>
              <a:t>то скорее всего он </a:t>
            </a:r>
            <a:r>
              <a:rPr lang="ru-RU" b="1" dirty="0" smtClean="0"/>
              <a:t>начнет вам </a:t>
            </a:r>
            <a:r>
              <a:rPr lang="ru-RU" b="1" dirty="0"/>
              <a:t>показывать</a:t>
            </a:r>
            <a:r>
              <a:rPr lang="ru-RU" dirty="0"/>
              <a:t>, </a:t>
            </a:r>
            <a:r>
              <a:rPr lang="ru-RU" b="1" dirty="0"/>
              <a:t>каким непослушным </a:t>
            </a:r>
            <a:r>
              <a:rPr lang="ru-RU" b="1" dirty="0" smtClean="0"/>
              <a:t>он может </a:t>
            </a:r>
            <a:r>
              <a:rPr lang="ru-RU" b="1" dirty="0"/>
              <a:t>быть</a:t>
            </a:r>
            <a:r>
              <a:rPr lang="ru-RU" dirty="0"/>
              <a:t>. </a:t>
            </a:r>
            <a:r>
              <a:rPr lang="ru-RU" b="1" dirty="0"/>
              <a:t>Нужно во что бы то ни </a:t>
            </a:r>
            <a:r>
              <a:rPr lang="ru-RU" b="1" dirty="0" smtClean="0"/>
              <a:t>стало избегать </a:t>
            </a:r>
            <a:r>
              <a:rPr lang="ru-RU" b="1" dirty="0"/>
              <a:t>навешивания ярлыков</a:t>
            </a:r>
            <a:r>
              <a:rPr lang="ru-RU" dirty="0"/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ИЗБАВЛЕНИЕ ОТ ЯРЛЫКОВ</a:t>
            </a:r>
          </a:p>
        </p:txBody>
      </p:sp>
    </p:spTree>
    <p:extLst>
      <p:ext uri="{BB962C8B-B14F-4D97-AF65-F5344CB8AC3E}">
        <p14:creationId xmlns:p14="http://schemas.microsoft.com/office/powerpoint/2010/main" xmlns="" val="158831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Система обучения состоит из трёх подсистем: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2496553"/>
            <a:ext cx="5667997" cy="360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532000"/>
            <a:ext cx="2952328" cy="3577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49457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Ищите возможность</a:t>
            </a:r>
            <a:r>
              <a:rPr lang="ru-RU" dirty="0"/>
              <a:t> </a:t>
            </a:r>
            <a:r>
              <a:rPr lang="ru-RU" dirty="0" smtClean="0"/>
              <a:t>показать ребенку его </a:t>
            </a:r>
            <a:r>
              <a:rPr lang="ru-RU" dirty="0"/>
              <a:t>новый образ;</a:t>
            </a:r>
          </a:p>
          <a:p>
            <a:r>
              <a:rPr lang="ru-RU" dirty="0"/>
              <a:t>- поставьте </a:t>
            </a:r>
            <a:r>
              <a:rPr lang="ru-RU" dirty="0" smtClean="0"/>
              <a:t>ребенка в </a:t>
            </a:r>
            <a:r>
              <a:rPr lang="ru-RU" dirty="0"/>
              <a:t>ситуацию, </a:t>
            </a:r>
            <a:r>
              <a:rPr lang="ru-RU" dirty="0" smtClean="0"/>
              <a:t>в которой </a:t>
            </a:r>
            <a:r>
              <a:rPr lang="ru-RU" dirty="0"/>
              <a:t>он </a:t>
            </a:r>
            <a:r>
              <a:rPr lang="ru-RU" dirty="0" smtClean="0"/>
              <a:t>иначе взглянет </a:t>
            </a:r>
            <a:r>
              <a:rPr lang="ru-RU" dirty="0"/>
              <a:t>на себя;</a:t>
            </a:r>
          </a:p>
          <a:p>
            <a:r>
              <a:rPr lang="ru-RU" dirty="0"/>
              <a:t>- пусть </a:t>
            </a:r>
            <a:r>
              <a:rPr lang="ru-RU" dirty="0" smtClean="0"/>
              <a:t>ребенок нечаянно услышит, как </a:t>
            </a:r>
            <a:r>
              <a:rPr lang="ru-RU" dirty="0"/>
              <a:t>вы говорите </a:t>
            </a:r>
            <a:r>
              <a:rPr lang="ru-RU" dirty="0" smtClean="0"/>
              <a:t>о нем что-то положительное</a:t>
            </a:r>
            <a:r>
              <a:rPr lang="ru-RU" dirty="0"/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>ЧТОБЫ ОСВОБОДИТЬ УЧЕНИКА ОТ</a:t>
            </a:r>
            <a:br>
              <a:rPr lang="ru-RU" sz="3600" dirty="0" smtClean="0"/>
            </a:br>
            <a:r>
              <a:rPr lang="ru-RU" sz="3600" dirty="0" smtClean="0"/>
              <a:t>РАЗЫГРЫВАНИЯ РОЛИ</a:t>
            </a:r>
            <a:r>
              <a:rPr lang="ru-RU" dirty="0" smtClean="0"/>
              <a:t>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xmlns="" val="351216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Дети 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ctr"/>
            <a:r>
              <a:rPr lang="ru-RU" dirty="0" smtClean="0"/>
              <a:t>Тяжёлые 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algn="ctr"/>
            <a:r>
              <a:rPr lang="ru-RU" dirty="0" smtClean="0"/>
              <a:t>Лёгкие </a:t>
            </a:r>
            <a:endParaRPr lang="ru-RU" dirty="0"/>
          </a:p>
        </p:txBody>
      </p:sp>
      <p:pic>
        <p:nvPicPr>
          <p:cNvPr id="1028" name="Picture 4" descr="https://takprosto.cc/wp-content/uploads/k/kak-bystro-vyuchit-tablicu-umnozheniya/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284983"/>
            <a:ext cx="4739680" cy="3177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8256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Каждый должен </a:t>
            </a:r>
            <a:r>
              <a:rPr lang="ru-RU" dirty="0" smtClean="0"/>
              <a:t>делать лучшее</a:t>
            </a:r>
            <a:r>
              <a:rPr lang="ru-RU" dirty="0"/>
              <a:t>, на что </a:t>
            </a:r>
            <a:r>
              <a:rPr lang="ru-RU" dirty="0" smtClean="0"/>
              <a:t>он способен</a:t>
            </a:r>
            <a:r>
              <a:rPr lang="ru-RU" dirty="0"/>
              <a:t>. И в то же </a:t>
            </a:r>
            <a:r>
              <a:rPr lang="ru-RU" dirty="0" smtClean="0"/>
              <a:t>время помощь </a:t>
            </a:r>
            <a:r>
              <a:rPr lang="ru-RU" dirty="0"/>
              <a:t>учителя </a:t>
            </a:r>
            <a:r>
              <a:rPr lang="ru-RU" dirty="0" smtClean="0"/>
              <a:t>такому «трудному</a:t>
            </a:r>
            <a:r>
              <a:rPr lang="ru-RU" dirty="0"/>
              <a:t>» </a:t>
            </a:r>
            <a:r>
              <a:rPr lang="ru-RU" dirty="0" smtClean="0"/>
              <a:t>ребенку должна </a:t>
            </a:r>
            <a:r>
              <a:rPr lang="ru-RU" dirty="0"/>
              <a:t>заключаться </a:t>
            </a:r>
            <a:r>
              <a:rPr lang="ru-RU" dirty="0" smtClean="0"/>
              <a:t>в первую </a:t>
            </a:r>
            <a:r>
              <a:rPr lang="ru-RU" dirty="0"/>
              <a:t>очередь в </a:t>
            </a:r>
            <a:r>
              <a:rPr lang="ru-RU" dirty="0" smtClean="0"/>
              <a:t>том, чтобы </a:t>
            </a:r>
            <a:r>
              <a:rPr lang="ru-RU" dirty="0"/>
              <a:t>учитель понял </a:t>
            </a:r>
            <a:r>
              <a:rPr lang="ru-RU" dirty="0" smtClean="0"/>
              <a:t>и согласился</a:t>
            </a:r>
            <a:r>
              <a:rPr lang="ru-RU" dirty="0"/>
              <a:t>, что </a:t>
            </a:r>
            <a:r>
              <a:rPr lang="ru-RU" dirty="0" smtClean="0"/>
              <a:t>поведение ребенка </a:t>
            </a:r>
            <a:r>
              <a:rPr lang="ru-RU" dirty="0"/>
              <a:t>в </a:t>
            </a:r>
            <a:r>
              <a:rPr lang="ru-RU" dirty="0" smtClean="0"/>
              <a:t>различных ситуациях </a:t>
            </a:r>
            <a:r>
              <a:rPr lang="ru-RU" dirty="0"/>
              <a:t>естественно </a:t>
            </a:r>
            <a:r>
              <a:rPr lang="ru-RU" dirty="0" smtClean="0"/>
              <a:t>для него</a:t>
            </a:r>
            <a:r>
              <a:rPr lang="ru-RU" dirty="0"/>
              <a:t>, каким </a:t>
            </a:r>
            <a:r>
              <a:rPr lang="ru-RU" dirty="0" smtClean="0"/>
              <a:t>бы неестественным </a:t>
            </a:r>
            <a:r>
              <a:rPr lang="ru-RU" dirty="0"/>
              <a:t>оно </a:t>
            </a:r>
            <a:r>
              <a:rPr lang="ru-RU" dirty="0" smtClean="0"/>
              <a:t>ни казалось </a:t>
            </a:r>
            <a:r>
              <a:rPr lang="ru-RU" dirty="0"/>
              <a:t>окружающим.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6217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</a:t>
            </a:r>
            <a:r>
              <a:rPr lang="ru-RU" dirty="0" smtClean="0"/>
              <a:t>омочь </a:t>
            </a:r>
            <a:r>
              <a:rPr lang="ru-RU" dirty="0"/>
              <a:t>людям не утратить способность</a:t>
            </a:r>
          </a:p>
          <a:p>
            <a:pPr marL="0" indent="0">
              <a:buNone/>
            </a:pPr>
            <a:r>
              <a:rPr lang="ru-RU" dirty="0"/>
              <a:t>воспринимать жизнь во всей ее полноте</a:t>
            </a:r>
          </a:p>
          <a:p>
            <a:pPr marL="0" indent="0">
              <a:buNone/>
            </a:pPr>
            <a:r>
              <a:rPr lang="ru-RU" dirty="0"/>
              <a:t>после долгих лет, потраченных на школьное</a:t>
            </a:r>
          </a:p>
          <a:p>
            <a:pPr marL="0" indent="0">
              <a:buNone/>
            </a:pPr>
            <a:r>
              <a:rPr lang="ru-RU" dirty="0"/>
              <a:t>образование.</a:t>
            </a:r>
          </a:p>
          <a:p>
            <a:r>
              <a:rPr lang="ru-RU" dirty="0"/>
              <a:t>А целью школьного образования должна</a:t>
            </a:r>
          </a:p>
          <a:p>
            <a:pPr marL="0" indent="0">
              <a:buNone/>
            </a:pPr>
            <a:r>
              <a:rPr lang="ru-RU" dirty="0"/>
              <a:t>стать подготовка к учебному процессу,</a:t>
            </a:r>
          </a:p>
          <a:p>
            <a:pPr marL="0" indent="0">
              <a:buNone/>
            </a:pPr>
            <a:r>
              <a:rPr lang="ru-RU" dirty="0"/>
              <a:t>который продолжается всю жизнь.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НАША ЗАДАЧА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6287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2967335"/>
            <a:ext cx="8180092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5400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endParaRPr lang="ru-RU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66158" y="2967335"/>
            <a:ext cx="521168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ЗА ВНИМАНИЕ!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6560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Использование материала лектора  </a:t>
            </a:r>
            <a:r>
              <a:rPr lang="ru-RU" smtClean="0"/>
              <a:t>Ивлевой Ирины -  </a:t>
            </a:r>
            <a:r>
              <a:rPr lang="ru-RU" dirty="0" smtClean="0"/>
              <a:t>психолог, системный семейный психотерапевт</a:t>
            </a:r>
            <a:r>
              <a:rPr lang="ru-RU" dirty="0"/>
              <a:t>, </a:t>
            </a:r>
            <a:r>
              <a:rPr lang="ru-RU" dirty="0" err="1" smtClean="0"/>
              <a:t>коуч</a:t>
            </a:r>
            <a:r>
              <a:rPr lang="ru-RU" dirty="0" smtClean="0"/>
              <a:t>, супервизор </a:t>
            </a:r>
            <a:r>
              <a:rPr lang="ru-RU" dirty="0"/>
              <a:t>в </a:t>
            </a:r>
            <a:r>
              <a:rPr lang="ru-RU" dirty="0" smtClean="0"/>
              <a:t>контексте организации в соответствии стандартам Ассоциации национальных </a:t>
            </a:r>
            <a:r>
              <a:rPr lang="ru-RU" dirty="0" err="1" smtClean="0"/>
              <a:t>супервизионных</a:t>
            </a:r>
            <a:r>
              <a:rPr lang="ru-RU" dirty="0"/>
              <a:t> </a:t>
            </a:r>
            <a:r>
              <a:rPr lang="ru-RU" dirty="0" smtClean="0"/>
              <a:t>организаций Европы </a:t>
            </a:r>
            <a:r>
              <a:rPr lang="en-US" dirty="0" smtClean="0"/>
              <a:t>(ANSE)</a:t>
            </a:r>
            <a:r>
              <a:rPr lang="ru-RU" dirty="0" smtClean="0"/>
              <a:t> с сайта Мега Талант.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3562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«Он не хочет учиться, что делать?»</a:t>
            </a:r>
          </a:p>
          <a:p>
            <a:r>
              <a:rPr lang="ru-RU" dirty="0"/>
              <a:t>«Как дожить до конца учебного года?»</a:t>
            </a:r>
          </a:p>
          <a:p>
            <a:r>
              <a:rPr lang="ru-RU" dirty="0"/>
              <a:t>«Пока мы не садимся за уроки, у нас нет проблем!»</a:t>
            </a:r>
          </a:p>
          <a:p>
            <a:r>
              <a:rPr lang="ru-RU" dirty="0"/>
              <a:t>«Он не хочет ходить в школу!»</a:t>
            </a:r>
          </a:p>
          <a:p>
            <a:r>
              <a:rPr lang="ru-RU" dirty="0"/>
              <a:t>«Наши вечера испорчены деланием уроков!»</a:t>
            </a:r>
          </a:p>
          <a:p>
            <a:r>
              <a:rPr lang="ru-RU" dirty="0"/>
              <a:t>«Я неспособна его заставить учиться!»</a:t>
            </a:r>
          </a:p>
          <a:p>
            <a:r>
              <a:rPr lang="ru-RU" dirty="0"/>
              <a:t>«Я не знаю, что с ним делать!»</a:t>
            </a:r>
          </a:p>
          <a:p>
            <a:r>
              <a:rPr lang="ru-RU" dirty="0"/>
              <a:t>«Есть какие-то эффективные способы, как выжить, когда </a:t>
            </a:r>
            <a:r>
              <a:rPr lang="ru-RU" dirty="0" smtClean="0"/>
              <a:t>ребенок пошел </a:t>
            </a:r>
            <a:r>
              <a:rPr lang="ru-RU" dirty="0"/>
              <a:t>в школу?»</a:t>
            </a:r>
          </a:p>
          <a:p>
            <a:r>
              <a:rPr lang="ru-RU" dirty="0"/>
              <a:t>«Я устала учиться вместе с ним!»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Родители:</a:t>
            </a:r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89216"/>
            <a:ext cx="3384376" cy="253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22606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«Им ничего не интересно»</a:t>
            </a:r>
          </a:p>
          <a:p>
            <a:r>
              <a:rPr lang="ru-RU" dirty="0"/>
              <a:t>«Как </a:t>
            </a:r>
            <a:r>
              <a:rPr lang="ru-RU" dirty="0" smtClean="0"/>
              <a:t>мотивировать ребенка </a:t>
            </a:r>
            <a:r>
              <a:rPr lang="ru-RU" dirty="0"/>
              <a:t>к обучению?»</a:t>
            </a:r>
          </a:p>
          <a:p>
            <a:r>
              <a:rPr lang="ru-RU" dirty="0"/>
              <a:t>«Мои требования </a:t>
            </a:r>
            <a:r>
              <a:rPr lang="ru-RU" dirty="0" smtClean="0"/>
              <a:t>не выполняются</a:t>
            </a:r>
            <a:r>
              <a:rPr lang="ru-RU" dirty="0"/>
              <a:t>»</a:t>
            </a:r>
          </a:p>
          <a:p>
            <a:r>
              <a:rPr lang="ru-RU" dirty="0"/>
              <a:t>«Они ничего не читают»</a:t>
            </a:r>
          </a:p>
          <a:p>
            <a:r>
              <a:rPr lang="ru-RU" dirty="0"/>
              <a:t>«Родителям </a:t>
            </a:r>
            <a:r>
              <a:rPr lang="ru-RU" dirty="0" smtClean="0"/>
              <a:t>говорить бесполезно</a:t>
            </a:r>
            <a:r>
              <a:rPr lang="ru-RU" dirty="0"/>
              <a:t>»</a:t>
            </a:r>
          </a:p>
          <a:p>
            <a:r>
              <a:rPr lang="ru-RU" dirty="0"/>
              <a:t>«Им все равно, какие у </a:t>
            </a:r>
            <a:r>
              <a:rPr lang="ru-RU" dirty="0" smtClean="0"/>
              <a:t>них оценки</a:t>
            </a:r>
            <a:r>
              <a:rPr lang="ru-RU" dirty="0"/>
              <a:t>!»</a:t>
            </a:r>
          </a:p>
          <a:p>
            <a:r>
              <a:rPr lang="ru-RU" dirty="0"/>
              <a:t>«Он </a:t>
            </a:r>
            <a:r>
              <a:rPr lang="ru-RU" dirty="0" smtClean="0"/>
              <a:t>невнимателен, непослушен</a:t>
            </a:r>
            <a:r>
              <a:rPr lang="ru-RU" dirty="0"/>
              <a:t>, к </a:t>
            </a:r>
            <a:r>
              <a:rPr lang="ru-RU" dirty="0" smtClean="0"/>
              <a:t>нему не возможно найти подход</a:t>
            </a:r>
            <a:r>
              <a:rPr lang="ru-RU" dirty="0"/>
              <a:t>!»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Учитель: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35664" y="188639"/>
            <a:ext cx="4008335" cy="2971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7040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Дети: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700809"/>
            <a:ext cx="799436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 ЧТО ГОВОРЯТ САМИ ДЕТИ?</a:t>
            </a:r>
            <a:endParaRPr lang="ru-RU" sz="48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382833"/>
            <a:ext cx="4780731" cy="3182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01502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1484784"/>
            <a:ext cx="7408333" cy="4896544"/>
          </a:xfrm>
        </p:spPr>
        <p:txBody>
          <a:bodyPr/>
          <a:lstStyle/>
          <a:p>
            <a:r>
              <a:rPr lang="ru-RU" dirty="0" smtClean="0"/>
              <a:t>-приглашение детей становиться взрослыми</a:t>
            </a:r>
          </a:p>
          <a:p>
            <a:r>
              <a:rPr lang="ru-RU" dirty="0"/>
              <a:t>о</a:t>
            </a:r>
            <a:r>
              <a:rPr lang="ru-RU" dirty="0" smtClean="0"/>
              <a:t>тсутствие спешки: вести шаг за шагом к более полному и точному пониманию вещей</a:t>
            </a:r>
            <a:endParaRPr lang="ru-RU" dirty="0"/>
          </a:p>
          <a:p>
            <a:r>
              <a:rPr lang="ru-RU" dirty="0"/>
              <a:t>в</a:t>
            </a:r>
            <a:r>
              <a:rPr lang="ru-RU" dirty="0" smtClean="0"/>
              <a:t>ыстраивание границы дозволенного с целью безопасности</a:t>
            </a:r>
          </a:p>
          <a:p>
            <a:r>
              <a:rPr lang="ru-RU" dirty="0"/>
              <a:t>п</a:t>
            </a:r>
            <a:r>
              <a:rPr lang="ru-RU" dirty="0" smtClean="0"/>
              <a:t>олучение радости от процесса обучения, а не результата </a:t>
            </a:r>
          </a:p>
          <a:p>
            <a:r>
              <a:rPr lang="ru-RU" dirty="0" err="1"/>
              <a:t>о</a:t>
            </a:r>
            <a:r>
              <a:rPr lang="ru-RU" dirty="0" err="1" smtClean="0"/>
              <a:t>человечевание</a:t>
            </a:r>
            <a:r>
              <a:rPr lang="ru-RU" dirty="0" smtClean="0"/>
              <a:t> процесса обучения </a:t>
            </a:r>
          </a:p>
          <a:p>
            <a:r>
              <a:rPr lang="ru-RU" dirty="0"/>
              <a:t>п</a:t>
            </a:r>
            <a:r>
              <a:rPr lang="ru-RU" dirty="0" smtClean="0"/>
              <a:t>равильная описательная похвала</a:t>
            </a:r>
          </a:p>
          <a:p>
            <a:r>
              <a:rPr lang="ru-RU" dirty="0"/>
              <a:t>о</a:t>
            </a:r>
            <a:r>
              <a:rPr lang="ru-RU" dirty="0" smtClean="0"/>
              <a:t>свобождение от ролей и ярлыков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Способы мотивации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7652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Нам кажется, что дети </a:t>
            </a:r>
            <a:r>
              <a:rPr lang="ru-RU" dirty="0" smtClean="0"/>
              <a:t>хотят вырасти.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 Ну все, ты уже большой.</a:t>
            </a:r>
          </a:p>
          <a:p>
            <a:r>
              <a:rPr lang="ru-RU" dirty="0"/>
              <a:t>Малыш обратил </a:t>
            </a:r>
            <a:r>
              <a:rPr lang="ru-RU"/>
              <a:t>к </a:t>
            </a:r>
            <a:r>
              <a:rPr lang="ru-RU" smtClean="0"/>
              <a:t>нам  </a:t>
            </a:r>
            <a:r>
              <a:rPr lang="ru-RU" dirty="0" smtClean="0"/>
              <a:t>свою счастливую </a:t>
            </a:r>
            <a:r>
              <a:rPr lang="ru-RU" dirty="0"/>
              <a:t>улыбку </a:t>
            </a:r>
            <a:r>
              <a:rPr lang="ru-RU" dirty="0" smtClean="0"/>
              <a:t>и ответил:</a:t>
            </a:r>
            <a:endParaRPr lang="ru-RU" dirty="0"/>
          </a:p>
          <a:p>
            <a:r>
              <a:rPr lang="ru-RU" dirty="0"/>
              <a:t>- А мне нравится </a:t>
            </a:r>
            <a:r>
              <a:rPr lang="ru-RU" dirty="0" smtClean="0"/>
              <a:t>быть маленьким</a:t>
            </a:r>
            <a:r>
              <a:rPr lang="ru-RU" dirty="0"/>
              <a:t>!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274320" lvl="0" indent="-274320">
              <a:spcBef>
                <a:spcPct val="20000"/>
              </a:spcBef>
            </a:pPr>
            <a:r>
              <a:rPr lang="ru-RU" sz="4000" dirty="0" smtClean="0">
                <a:solidFill>
                  <a:srgbClr val="073E87"/>
                </a:solidFill>
                <a:ea typeface="+mn-ea"/>
                <a:cs typeface="+mn-cs"/>
              </a:rPr>
              <a:t/>
            </a:r>
            <a:br>
              <a:rPr lang="ru-RU" sz="4000" dirty="0" smtClean="0">
                <a:solidFill>
                  <a:srgbClr val="073E87"/>
                </a:solidFill>
                <a:ea typeface="+mn-ea"/>
                <a:cs typeface="+mn-cs"/>
              </a:rPr>
            </a:br>
            <a:r>
              <a:rPr lang="ru-RU" sz="4000" dirty="0" smtClean="0">
                <a:solidFill>
                  <a:srgbClr val="073E87"/>
                </a:solidFill>
                <a:ea typeface="+mn-ea"/>
                <a:cs typeface="+mn-cs"/>
              </a:rPr>
              <a:t/>
            </a:r>
            <a:br>
              <a:rPr lang="ru-RU" sz="4000" dirty="0" smtClean="0">
                <a:solidFill>
                  <a:srgbClr val="073E87"/>
                </a:solidFill>
                <a:ea typeface="+mn-ea"/>
                <a:cs typeface="+mn-cs"/>
              </a:rPr>
            </a:br>
            <a:r>
              <a:rPr lang="ru-RU" sz="4000" dirty="0" smtClean="0">
                <a:solidFill>
                  <a:srgbClr val="073E87"/>
                </a:solidFill>
                <a:ea typeface="+mn-ea"/>
                <a:cs typeface="+mn-cs"/>
              </a:rPr>
              <a:t>Приглашение детей </a:t>
            </a:r>
            <a:r>
              <a:rPr lang="ru-RU" sz="4000" dirty="0">
                <a:solidFill>
                  <a:srgbClr val="073E87"/>
                </a:solidFill>
                <a:ea typeface="+mn-ea"/>
                <a:cs typeface="+mn-cs"/>
              </a:rPr>
              <a:t>становиться взрослыми</a:t>
            </a:r>
            <a:br>
              <a:rPr lang="ru-RU" sz="4000" dirty="0">
                <a:solidFill>
                  <a:srgbClr val="073E87"/>
                </a:solidFill>
                <a:ea typeface="+mn-ea"/>
                <a:cs typeface="+mn-cs"/>
              </a:rPr>
            </a:b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xmlns="" val="147169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FiraSans-Black"/>
              </a:rPr>
              <a:t>Детей </a:t>
            </a:r>
            <a:r>
              <a:rPr lang="ru-RU" dirty="0" smtClean="0">
                <a:latin typeface="FiraSans-Black"/>
              </a:rPr>
              <a:t>нужно </a:t>
            </a:r>
            <a:r>
              <a:rPr lang="ru-RU" i="1" dirty="0" smtClean="0">
                <a:latin typeface="FiraSans-BlackItalic"/>
              </a:rPr>
              <a:t>приглашать </a:t>
            </a:r>
            <a:r>
              <a:rPr lang="ru-RU" dirty="0" smtClean="0">
                <a:latin typeface="FiraSans-Black"/>
              </a:rPr>
              <a:t>становиться зрелыми</a:t>
            </a:r>
            <a:r>
              <a:rPr lang="ru-RU" dirty="0">
                <a:latin typeface="FiraSans-Black"/>
              </a:rPr>
              <a:t>. А стимулом </a:t>
            </a:r>
            <a:r>
              <a:rPr lang="ru-RU" dirty="0" smtClean="0">
                <a:latin typeface="FiraSans-Black"/>
              </a:rPr>
              <a:t>постоянному расширению понимания окружающей действительности должны </a:t>
            </a:r>
            <a:r>
              <a:rPr lang="ru-RU" dirty="0">
                <a:latin typeface="FiraSans-Black"/>
              </a:rPr>
              <a:t>быть чувства.</a:t>
            </a:r>
          </a:p>
          <a:p>
            <a:r>
              <a:rPr lang="ru-RU" dirty="0">
                <a:latin typeface="FiraSans-Black"/>
              </a:rPr>
              <a:t>Иначе вместо </a:t>
            </a:r>
            <a:r>
              <a:rPr lang="ru-RU" dirty="0" smtClean="0">
                <a:latin typeface="FiraSans-Black"/>
              </a:rPr>
              <a:t>интереса новая информация может вызвать отвращение</a:t>
            </a:r>
            <a:r>
              <a:rPr lang="ru-RU" dirty="0">
                <a:latin typeface="FiraSans-Black"/>
              </a:rPr>
              <a:t>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9815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ЗАИНТЕРЕСОВАТЬ ДЕТЕЙ ИДЕАЛАМИ</a:t>
            </a:r>
          </a:p>
          <a:p>
            <a:pPr marL="0" indent="0">
              <a:buNone/>
            </a:pPr>
            <a:r>
              <a:rPr lang="ru-RU" dirty="0"/>
              <a:t>ЗРЕЛОСТИ, ТО ЕСТЬ </a:t>
            </a:r>
            <a:r>
              <a:rPr lang="ru-RU" dirty="0" smtClean="0"/>
              <a:t>УМЕНИЕМ УЧИТЫВАТЬ </a:t>
            </a:r>
            <a:r>
              <a:rPr lang="ru-RU" dirty="0"/>
              <a:t>В СВОИХ </a:t>
            </a:r>
            <a:r>
              <a:rPr lang="ru-RU" dirty="0" smtClean="0"/>
              <a:t>ПРЕДСТАВЛЕНИЯХ О </a:t>
            </a:r>
            <a:r>
              <a:rPr lang="ru-RU" dirty="0"/>
              <a:t>РЕАЛЬНОСТИ ПРЕДСТАВЛЕНИЯ О </a:t>
            </a:r>
            <a:r>
              <a:rPr lang="ru-RU" dirty="0" smtClean="0"/>
              <a:t>НЕЙ ОКРУЖАЮЩИХ </a:t>
            </a:r>
            <a:r>
              <a:rPr lang="ru-RU" dirty="0"/>
              <a:t>ЛЮДЕЙ.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ЦЕЛЬ ОБРАЗОВАНИЯ –</a:t>
            </a:r>
          </a:p>
        </p:txBody>
      </p:sp>
    </p:spTree>
    <p:extLst>
      <p:ext uri="{BB962C8B-B14F-4D97-AF65-F5344CB8AC3E}">
        <p14:creationId xmlns:p14="http://schemas.microsoft.com/office/powerpoint/2010/main" xmlns="" val="22289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169</TotalTime>
  <Words>819</Words>
  <Application>Microsoft Office PowerPoint</Application>
  <PresentationFormat>Экран (4:3)</PresentationFormat>
  <Paragraphs>103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Волна</vt:lpstr>
      <vt:lpstr>Слайд 1</vt:lpstr>
      <vt:lpstr>Система обучения состоит из трёх подсистем:</vt:lpstr>
      <vt:lpstr>Родители:</vt:lpstr>
      <vt:lpstr>Учитель:</vt:lpstr>
      <vt:lpstr>Дети:</vt:lpstr>
      <vt:lpstr>Способы мотивации </vt:lpstr>
      <vt:lpstr>  Приглашение детей становиться взрослыми </vt:lpstr>
      <vt:lpstr>Слайд 8</vt:lpstr>
      <vt:lpstr>ЦЕЛЬ ОБРАЗОВАНИЯ –</vt:lpstr>
      <vt:lpstr>Слайд 10</vt:lpstr>
      <vt:lpstr>ИСТИННАЯ МОТИВАЦИЯ</vt:lpstr>
      <vt:lpstr> МОТИВАЦИЯ ПОВЫШАЕТСЯ ЕСЛИ -</vt:lpstr>
      <vt:lpstr> ОЧЕЛОВЕЧИВАНИЕ УЧЕБНОГО ПРОЦЕССА:</vt:lpstr>
      <vt:lpstr>ПОХВАЛА</vt:lpstr>
      <vt:lpstr>ПОХВАЛА-ОЦЕНКА</vt:lpstr>
      <vt:lpstr>ОПИСАТЕЛЬНАЯ ПОХВАЛА</vt:lpstr>
      <vt:lpstr>НЕКОТОРЫЕ ПРЕДОСТЕРЕЖЕНИЯ ОТНОСИТЕЛЬНО ПОХВАЛЫ</vt:lpstr>
      <vt:lpstr>ИЗБЕГАЙТЕ ПОХВАЛЫ,КОТОРАЯ НАМЕКАЕТ НА СЛАБОСТИ И НЕУДАЧИ В ПРОШЛОМ.</vt:lpstr>
      <vt:lpstr>ИЗБАВЛЕНИЕ ОТ ЯРЛЫКОВ</vt:lpstr>
      <vt:lpstr>  ЧТОБЫ ОСВОБОДИТЬ УЧЕНИКА ОТ РАЗЫГРЫВАНИЯ РОЛИ: -</vt:lpstr>
      <vt:lpstr>Дети </vt:lpstr>
      <vt:lpstr>Слайд 22</vt:lpstr>
      <vt:lpstr>НАША ЗАДАЧА</vt:lpstr>
      <vt:lpstr>Слайд 24</vt:lpstr>
      <vt:lpstr>Источники: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мотивировать школьников к обучению?</dc:title>
  <cp:lastModifiedBy>4 Б</cp:lastModifiedBy>
  <cp:revision>15</cp:revision>
  <dcterms:modified xsi:type="dcterms:W3CDTF">2022-01-14T09:36:33Z</dcterms:modified>
</cp:coreProperties>
</file>