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8" r:id="rId8"/>
    <p:sldId id="272" r:id="rId9"/>
    <p:sldId id="273" r:id="rId10"/>
    <p:sldId id="274" r:id="rId11"/>
    <p:sldId id="270" r:id="rId12"/>
    <p:sldId id="275" r:id="rId13"/>
    <p:sldId id="276" r:id="rId14"/>
    <p:sldId id="277" r:id="rId15"/>
    <p:sldId id="278" r:id="rId16"/>
    <p:sldId id="279" r:id="rId17"/>
    <p:sldId id="280" r:id="rId18"/>
    <p:sldId id="266" r:id="rId19"/>
    <p:sldId id="267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80" d="100"/>
          <a:sy n="80" d="100"/>
        </p:scale>
        <p:origin x="-1445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03.06.2026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9.jpeg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2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6.jpe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0.jpeg"/><Relationship Id="rId4" Type="http://schemas.openxmlformats.org/officeDocument/2006/relationships/image" Target="../media/image3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42910" y="2643182"/>
            <a:ext cx="7772400" cy="2286016"/>
          </a:xfrm>
        </p:spPr>
        <p:txBody>
          <a:bodyPr>
            <a:normAutofit/>
          </a:bodyPr>
          <a:lstStyle/>
          <a:p>
            <a:r>
              <a:rPr lang="ru-RU" dirty="0" smtClean="0"/>
              <a:t>Отчет о работе </a:t>
            </a:r>
            <a:br>
              <a:rPr lang="ru-RU" dirty="0" smtClean="0"/>
            </a:br>
            <a:r>
              <a:rPr lang="ru-RU" dirty="0" smtClean="0"/>
              <a:t>Центра «Точка Роста» </a:t>
            </a:r>
            <a:br>
              <a:rPr lang="ru-RU" dirty="0" smtClean="0"/>
            </a:br>
            <a:r>
              <a:rPr lang="ru-RU" dirty="0" smtClean="0"/>
              <a:t>за 2025-2026 учебный год</a:t>
            </a:r>
            <a:endParaRPr lang="ru-RU" dirty="0"/>
          </a:p>
        </p:txBody>
      </p:sp>
      <p:pic>
        <p:nvPicPr>
          <p:cNvPr id="5" name="Picture 5" descr="C:\Users\User\Downloads\1111111111-removebg-preview.png"/>
          <p:cNvPicPr>
            <a:picLocks noChangeAspect="1" noChangeArrowheads="1"/>
          </p:cNvPicPr>
          <p:nvPr/>
        </p:nvPicPr>
        <p:blipFill>
          <a:blip r:embed="rId2" cstate="print"/>
          <a:stretch/>
        </p:blipFill>
        <p:spPr bwMode="auto">
          <a:xfrm>
            <a:off x="857224" y="0"/>
            <a:ext cx="7288821" cy="223128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42852"/>
            <a:ext cx="5357818" cy="1487055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Практическая работа: </a:t>
            </a:r>
          </a:p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«Наблюдение лунного затмения»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6" name="Рисунок 5" descr="C:\Users\Галина Анатольевна\Desktop\К ПРЕЗЕНТАЦИИ ТОЧКА РОСТА\а 91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42844" y="1857364"/>
            <a:ext cx="4525817" cy="4599709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90.jpg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786314" y="214290"/>
            <a:ext cx="5172365" cy="6353297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23416217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214282" y="428604"/>
            <a:ext cx="4572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800" b="1" dirty="0" smtClean="0"/>
              <a:t>Изучение подвижной</a:t>
            </a:r>
          </a:p>
          <a:p>
            <a:r>
              <a:rPr lang="ru-RU" sz="2800" b="1" dirty="0" smtClean="0"/>
              <a:t> звёздной карты</a:t>
            </a:r>
            <a:endParaRPr lang="ru-RU" sz="2800" b="1" dirty="0"/>
          </a:p>
        </p:txBody>
      </p:sp>
      <p:pic>
        <p:nvPicPr>
          <p:cNvPr id="6" name="Рисунок 5" descr="C:\Users\Галина Анатольевна\Desktop\К ПРЕЗЕНТАЦИИ ТОЧКА РОСТА\а 25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71472" y="2285992"/>
            <a:ext cx="3105150" cy="414083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26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6248" y="428604"/>
            <a:ext cx="4328892" cy="60590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57158" y="214290"/>
            <a:ext cx="900115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Изучение демонстрационной </a:t>
            </a:r>
            <a:br>
              <a:rPr lang="ru-RU" sz="2800" b="1" dirty="0" smtClean="0"/>
            </a:br>
            <a:r>
              <a:rPr lang="ru-RU" sz="2800" b="1" dirty="0" smtClean="0"/>
              <a:t>              карты звёздного неба</a:t>
            </a:r>
            <a:endParaRPr lang="ru-RU" sz="2800" dirty="0"/>
          </a:p>
        </p:txBody>
      </p:sp>
      <p:pic>
        <p:nvPicPr>
          <p:cNvPr id="6" name="Рисунок 5" descr="C:\Users\Галина Анатольевна\Desktop\К ПРЕЗЕНТАЦИИ ТОЧКА РОСТА\а 41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143372" y="1857364"/>
            <a:ext cx="4786346" cy="4143404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Объект 3" descr="C:\Users\Галина Анатольевна\Desktop\К ПРЕЗЕНТАЦИИ ТОЧКА РОСТА\а 29.jpg"/>
          <p:cNvPicPr>
            <a:picLocks noGrp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1857364"/>
            <a:ext cx="3357586" cy="421484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85720" y="428604"/>
            <a:ext cx="2857520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/>
              <a:t>Изучение глобуса небесной сферы</a:t>
            </a:r>
            <a:endParaRPr lang="ru-RU" sz="2800" dirty="0"/>
          </a:p>
        </p:txBody>
      </p:sp>
      <p:pic>
        <p:nvPicPr>
          <p:cNvPr id="7" name="Рисунок 6" descr="C:\Users\Галина Анатольевна\Desktop\К ПРЕЗЕНТАЦИИ ТОЧКА РОСТА\а 43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1" y="214291"/>
            <a:ext cx="2357454" cy="3000396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47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357950" y="3500438"/>
            <a:ext cx="2500330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9" name="Рисунок 8" descr="C:\Users\Галина Анатольевна\Desktop\К ПРЕЗЕНТАЦИИ ТОЧКА РОСТА\а 48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00034" y="3500438"/>
            <a:ext cx="2571768" cy="3071834"/>
          </a:xfrm>
          <a:prstGeom prst="rect">
            <a:avLst/>
          </a:prstGeom>
          <a:noFill/>
          <a:ln>
            <a:noFill/>
          </a:ln>
        </p:spPr>
      </p:pic>
      <p:pic>
        <p:nvPicPr>
          <p:cNvPr id="10" name="Рисунок 9" descr="C:\Users\Галина Анатольевна\Desktop\К ПРЕЗЕНТАЦИИ ТОЧКА РОСТА\а 44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285728"/>
            <a:ext cx="2500330" cy="2988167"/>
          </a:xfrm>
          <a:prstGeom prst="rect">
            <a:avLst/>
          </a:prstGeom>
          <a:noFill/>
          <a:ln>
            <a:noFill/>
          </a:ln>
        </p:spPr>
      </p:pic>
      <p:pic>
        <p:nvPicPr>
          <p:cNvPr id="11" name="Рисунок 10" descr="C:\Users\Галина Анатольевна\Desktop\К ПРЕЗЕНТАЦИИ ТОЧКА РОСТА\а 46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500430" y="3500438"/>
            <a:ext cx="2445788" cy="30872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49" name="Rectangle 1"/>
          <p:cNvSpPr>
            <a:spLocks noChangeArrowheads="1"/>
          </p:cNvSpPr>
          <p:nvPr/>
        </p:nvSpPr>
        <p:spPr bwMode="auto">
          <a:xfrm>
            <a:off x="1357290" y="428604"/>
            <a:ext cx="6786610" cy="18158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/>
              <a:t>Кружок «Мир Левенгука»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ea typeface="Calibri" pitchFamily="34" charset="0"/>
                <a:cs typeface="Times New Roman" pitchFamily="18" charset="0"/>
              </a:rPr>
              <a:t>М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ероприятия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ea typeface="Calibri" pitchFamily="34" charset="0"/>
                <a:cs typeface="Times New Roman" pitchFamily="18" charset="0"/>
              </a:rPr>
              <a:t> «Осенний калейдоскоп» и  «Великолепная шестерка» 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cs typeface="Arial" pitchFamily="34" charset="0"/>
            </a:endParaRPr>
          </a:p>
        </p:txBody>
      </p:sp>
      <p:pic>
        <p:nvPicPr>
          <p:cNvPr id="27651" name="Picture 3" descr="C:\Users\Дмитрий\Downloads\e642bdb7-2906-4257-99ad-fb0c50c23dea.jf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85720" y="2643182"/>
            <a:ext cx="2574648" cy="3419455"/>
          </a:xfrm>
          <a:prstGeom prst="rect">
            <a:avLst/>
          </a:prstGeom>
          <a:noFill/>
        </p:spPr>
      </p:pic>
      <p:pic>
        <p:nvPicPr>
          <p:cNvPr id="27652" name="Picture 4" descr="C:\Users\Дмитрий\Downloads\309c5610-2a7e-442e-8fa3-15bb0f00dc7d.jfif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000760" y="2643182"/>
            <a:ext cx="2571768" cy="3415630"/>
          </a:xfrm>
          <a:prstGeom prst="rect">
            <a:avLst/>
          </a:prstGeom>
          <a:noFill/>
        </p:spPr>
      </p:pic>
      <p:pic>
        <p:nvPicPr>
          <p:cNvPr id="27653" name="Picture 5" descr="C:\Users\Дмитрий\Downloads\13f54928-be57-4332-b017-245ac9bacaee.jfif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143240" y="2643181"/>
            <a:ext cx="2581853" cy="342902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28596" y="571480"/>
            <a:ext cx="4572000" cy="181588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800" b="1" dirty="0" smtClean="0"/>
              <a:t>«Путешествие в мир растений» и «Биологическое исследование космоса».</a:t>
            </a:r>
            <a:endParaRPr lang="ru-RU" sz="2800" b="1" dirty="0"/>
          </a:p>
        </p:txBody>
      </p:sp>
      <p:pic>
        <p:nvPicPr>
          <p:cNvPr id="35842" name="Picture 2" descr="C:\Users\Дмитрий\Desktop\по школе\отчеты мои рабочие\точка роста\фото\2024-25\биология\51907107549936303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4281" y="2786058"/>
            <a:ext cx="2447421" cy="3249688"/>
          </a:xfrm>
          <a:prstGeom prst="rect">
            <a:avLst/>
          </a:prstGeom>
          <a:noFill/>
        </p:spPr>
      </p:pic>
      <p:pic>
        <p:nvPicPr>
          <p:cNvPr id="35843" name="Picture 3" descr="C:\Users\Дмитрий\Desktop\по школе\отчеты мои рабочие\точка роста\фото\2024-25\биология\5190710754993630317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786050" y="2786058"/>
            <a:ext cx="2528682" cy="3357586"/>
          </a:xfrm>
          <a:prstGeom prst="rect">
            <a:avLst/>
          </a:prstGeom>
          <a:noFill/>
        </p:spPr>
      </p:pic>
      <p:pic>
        <p:nvPicPr>
          <p:cNvPr id="35844" name="Picture 4" descr="C:\Users\Дмитрий\Desktop\по школе\отчеты мои рабочие\точка роста\фото\2024-25\биология\53033802584074445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5572132" y="142852"/>
            <a:ext cx="3224738" cy="4286256"/>
          </a:xfrm>
          <a:prstGeom prst="rect">
            <a:avLst/>
          </a:prstGeom>
          <a:noFill/>
        </p:spPr>
      </p:pic>
      <p:pic>
        <p:nvPicPr>
          <p:cNvPr id="35845" name="Picture 5" descr="C:\Users\Дмитрий\Desktop\по школе\отчеты мои рабочие\точка роста\фото\2024-25\биология\530338025840744453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572132" y="3429000"/>
            <a:ext cx="3243834" cy="43116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571480"/>
            <a:ext cx="6143668" cy="23929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«Чудесная химия»</a:t>
            </a: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Тема: Химические</a:t>
            </a:r>
            <a:r>
              <a:rPr lang="ru-RU" sz="2800" b="1" spc="-65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продукты:</a:t>
            </a:r>
            <a:r>
              <a:rPr lang="ru-RU" sz="2800" b="1" spc="-5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«сок,</a:t>
            </a:r>
            <a:r>
              <a:rPr lang="ru-RU" sz="2800" b="1" spc="-6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вода,</a:t>
            </a:r>
            <a:r>
              <a:rPr lang="ru-RU" sz="2800" b="1" spc="-60" dirty="0" smtClean="0">
                <a:latin typeface="+mj-lt"/>
                <a:cs typeface="Times New Roman" panose="02020603050405020304" pitchFamily="18" charset="0"/>
              </a:rPr>
              <a:t> </a:t>
            </a: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молоко»</a:t>
            </a:r>
            <a:endParaRPr lang="ru-RU" sz="2800" b="1" dirty="0" smtClean="0"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spc="-5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6866" name="Picture 2" descr="C:\Users\Дмитрий\Desktop\по школе\отчеты мои рабочие\точка роста\фото\25-26\химия\535715326613323749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072198" y="3643314"/>
            <a:ext cx="2830502" cy="2830502"/>
          </a:xfrm>
          <a:prstGeom prst="rect">
            <a:avLst/>
          </a:prstGeom>
          <a:noFill/>
        </p:spPr>
      </p:pic>
      <p:pic>
        <p:nvPicPr>
          <p:cNvPr id="36870" name="Picture 6" descr="C:\Users\Дмитрий\Desktop\по школе\отчеты мои рабочие\точка роста\фото\25-26\химия\ec270713-f2fa-48de-9f43-1c1f32772e4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143636" y="714356"/>
            <a:ext cx="2740022" cy="2740022"/>
          </a:xfrm>
          <a:prstGeom prst="rect">
            <a:avLst/>
          </a:prstGeom>
          <a:noFill/>
        </p:spPr>
      </p:pic>
      <p:pic>
        <p:nvPicPr>
          <p:cNvPr id="36871" name="Picture 7" descr="C:\Users\Дмитрий\Desktop\по школе\отчеты мои рабочие\точка роста\фото\25-26\химия\48a8a227-de1c-45be-b065-c6ea97d53e52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3643314"/>
            <a:ext cx="2835271" cy="2835271"/>
          </a:xfrm>
          <a:prstGeom prst="rect">
            <a:avLst/>
          </a:prstGeom>
          <a:noFill/>
        </p:spPr>
      </p:pic>
      <p:pic>
        <p:nvPicPr>
          <p:cNvPr id="36873" name="Picture 9" descr="C:\Users\Дмитрий\Desktop\по школе\отчеты мои рабочие\точка роста\фото\25-26\химия\f882d57b-3670-4855-a17d-deb2d4b2889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143240" y="3643314"/>
            <a:ext cx="2857520" cy="285752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C:\Users\Дмитрий\Desktop\по школе\отчеты мои рабочие\точка роста\фото\25-26\химия\0e4b1e06-6ea3-4162-9117-058bb6ad330c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3286124"/>
            <a:ext cx="2840039" cy="2840039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214290"/>
            <a:ext cx="2857520" cy="29145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285720" y="285728"/>
            <a:ext cx="5072098" cy="28884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15000"/>
              </a:lnSpc>
            </a:pPr>
            <a:r>
              <a:rPr lang="ru-RU" sz="2800" b="1" dirty="0" smtClean="0">
                <a:latin typeface="+mj-lt"/>
                <a:cs typeface="Times New Roman" panose="02020603050405020304" pitchFamily="18" charset="0"/>
              </a:rPr>
              <a:t>«Чудесная химия»</a:t>
            </a:r>
          </a:p>
          <a:p>
            <a:pPr algn="ctr">
              <a:lnSpc>
                <a:spcPct val="115000"/>
              </a:lnSpc>
            </a:pPr>
            <a:r>
              <a:rPr lang="ru-RU" sz="2800" b="1" spc="-5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</a:pPr>
            <a:r>
              <a:rPr lang="ru-RU" sz="28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Тема: Мыло или мыла?</a:t>
            </a:r>
            <a:endParaRPr lang="ru-RU" sz="2800" b="1" dirty="0" smtClean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endParaRPr lang="ru-RU" sz="2800" dirty="0" smtClean="0">
              <a:latin typeface="+mj-lt"/>
              <a:ea typeface="Calibri"/>
              <a:cs typeface="Times New Roman" panose="02020603050405020304" pitchFamily="18" charset="0"/>
            </a:endParaRPr>
          </a:p>
          <a:p>
            <a:pPr algn="ctr">
              <a:lnSpc>
                <a:spcPct val="115000"/>
              </a:lnSpc>
            </a:pPr>
            <a:r>
              <a:rPr lang="ru-RU" sz="2800" spc="-5" dirty="0" smtClean="0">
                <a:latin typeface="+mj-lt"/>
                <a:cs typeface="Times New Roman" panose="02020603050405020304" pitchFamily="18" charset="0"/>
              </a:rPr>
              <a:t> </a:t>
            </a:r>
          </a:p>
          <a:p>
            <a:pPr algn="ctr">
              <a:lnSpc>
                <a:spcPct val="115000"/>
              </a:lnSpc>
              <a:spcAft>
                <a:spcPts val="0"/>
              </a:spcAft>
            </a:pPr>
            <a:endParaRPr lang="ru-RU" dirty="0">
              <a:latin typeface="Times New Roman" panose="02020603050405020304" pitchFamily="18" charset="0"/>
              <a:ea typeface="Calibri"/>
              <a:cs typeface="Times New Roman" panose="02020603050405020304" pitchFamily="18" charset="0"/>
            </a:endParaRPr>
          </a:p>
        </p:txBody>
      </p:sp>
      <p:pic>
        <p:nvPicPr>
          <p:cNvPr id="37890" name="Picture 2" descr="C:\Users\Дмитрий\Desktop\по школе\отчеты мои рабочие\точка роста\фото\25-26\химия\e2e9cf4f-4cbf-4974-bcda-c4b03261660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072198" y="3286124"/>
            <a:ext cx="2928958" cy="2928958"/>
          </a:xfrm>
          <a:prstGeom prst="rect">
            <a:avLst/>
          </a:prstGeom>
          <a:noFill/>
        </p:spPr>
      </p:pic>
      <p:pic>
        <p:nvPicPr>
          <p:cNvPr id="37892" name="Picture 4" descr="C:\Users\Дмитрий\Desktop\по школе\отчеты мои рабочие\точка роста\фото\25-26\химия\df09906e-556a-48ea-b51a-843143049e4b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3071802" y="3286124"/>
            <a:ext cx="2887651" cy="288765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3" name="Rectangle 1"/>
          <p:cNvSpPr>
            <a:spLocks noChangeArrowheads="1"/>
          </p:cNvSpPr>
          <p:nvPr/>
        </p:nvSpPr>
        <p:spPr bwMode="auto">
          <a:xfrm>
            <a:off x="0" y="0"/>
            <a:ext cx="9144000" cy="640175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3588" algn="l"/>
              </a:tabLst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центра «Точка роста» на 2026-2027 учебный год: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35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Продолжить реализацию общеобразовательных программам естественно – научной (проектной) направленности по химии, физике, астрономии и биологии.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35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Продолжить реализацию программ дополнительного образования цифровой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естественно научной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направленности.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35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Вовлекать обучающихся в группы естественно - научной направленности для повышения качества образования по химии, физике и биологии.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Char char="•"/>
              <a:tabLst>
                <a:tab pos="4573588" algn="l"/>
              </a:tabLs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Вовлекать педагогов и учащихся центра  в участие в конкурсах различной направленности.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45085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4573588" algn="l"/>
              </a:tabLst>
            </a:pP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C:\Users\Дмитрий\Desktop\по школе\отчеты мои рабочие\точка роста\картинки точка роста\shablon-klev-club-72gf-p-shabloni-buklet-tochka-rosta-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8860" y="-78416"/>
            <a:ext cx="4633452" cy="693641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3" name="Rectangle 1"/>
          <p:cNvSpPr>
            <a:spLocks noChangeArrowheads="1"/>
          </p:cNvSpPr>
          <p:nvPr/>
        </p:nvSpPr>
        <p:spPr bwMode="auto">
          <a:xfrm>
            <a:off x="357158" y="2428868"/>
            <a:ext cx="8286776" cy="3046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69875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32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Цель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: о</a:t>
            </a:r>
            <a:r>
              <a:rPr kumimoji="0" lang="ru-RU" sz="32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беспечить повышение охвата обучающихся программами основного общего и дополнительного образования естественно - научной и технологической направленностей с использованием современного оборудования.</a:t>
            </a:r>
            <a:endParaRPr kumimoji="0" lang="ru-RU" sz="32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3077" name="Picture 5" descr="C:\Users\Дмитрий\Desktop\по школе\отчеты мои рабочие\точка роста\картинки точка роста\shablon-klev-club-bxks-p-shabloni-dlya-tochka-rosta-nadpi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-357214"/>
            <a:ext cx="4965730" cy="27932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142844" y="117693"/>
            <a:ext cx="8786842" cy="6370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1" i="0" u="none" strike="noStrike" cap="none" normalizeH="0" baseline="0" dirty="0" smtClean="0">
                <a:ln>
                  <a:noFill/>
                </a:ln>
                <a:solidFill>
                  <a:srgbClr val="242424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Задачи Центра: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1. Реализация основных общеобразовательных программ по учебным предметам цифровой направленностей.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2. Организация системы внеурочной деятельности, организуемой в школе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3. Разработка и реализация дополнительных общеобразовательных программ </a:t>
            </a:r>
            <a:r>
              <a:rPr kumimoji="0" lang="ru-RU" sz="2400" b="0" i="0" u="none" strike="noStrike" cap="none" normalizeH="0" baseline="0" dirty="0" err="1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естественно-научной</a:t>
            </a: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и технической направленностей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4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. Формирование социальной культуры, проектной деятельности, направленной не только на расширение познавательных интересов обучающихся, но и на стимулирование их активности, инициативы и исследовательской деятельности.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5. Подготовка и участие в мероприятиях муниципального, регионального и всероссийского уровней. 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tabLst/>
            </a:pP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6.</a:t>
            </a:r>
            <a:r>
              <a:rPr kumimoji="0" lang="ru-RU" sz="2400" b="0" i="1" u="none" strike="noStrike" cap="none" normalizeH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 </a:t>
            </a:r>
            <a:r>
              <a:rPr kumimoji="0" lang="ru-RU" sz="2400" b="0" i="1" u="none" strike="noStrike" cap="none" normalizeH="0" baseline="0" dirty="0" smtClean="0">
                <a:ln>
                  <a:noFill/>
                </a:ln>
                <a:solidFill>
                  <a:srgbClr val="FF0000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Реализация мер по непрерывному развитию педагогических работников и управленческих кадров. </a:t>
            </a:r>
            <a:endParaRPr kumimoji="0" lang="ru-RU" sz="2400" b="0" i="1" u="none" strike="noStrike" cap="none" normalizeH="0" baseline="0" dirty="0" smtClean="0">
              <a:ln>
                <a:noFill/>
              </a:ln>
              <a:solidFill>
                <a:srgbClr val="FF0000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142844" y="2000240"/>
            <a:ext cx="864399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3200" dirty="0" smtClean="0"/>
              <a:t>Все занятия на базе «Точки роста» проводятся с использованием её технологических возможностей и оборудования:</a:t>
            </a:r>
            <a:endParaRPr lang="ru-RU" sz="3200" dirty="0"/>
          </a:p>
        </p:txBody>
      </p:sp>
      <p:pic>
        <p:nvPicPr>
          <p:cNvPr id="1025" name="Picture 1" descr="C:\Users\Дмитрий\Desktop\по школе\отчеты мои рабочие\точка роста\картинки точка роста\shablon-klev-club-bxks-p-shabloni-dlya-tochka-rosta-nadpi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142908" y="-714405"/>
            <a:ext cx="4786346" cy="2692321"/>
          </a:xfrm>
          <a:prstGeom prst="rect">
            <a:avLst/>
          </a:prstGeom>
          <a:noFill/>
        </p:spPr>
      </p:pic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43570" y="3500438"/>
            <a:ext cx="2571768" cy="30176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6" name="Picture 3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480" y="3786190"/>
            <a:ext cx="3145965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7" name="Rectangle 1"/>
          <p:cNvSpPr>
            <a:spLocks noChangeArrowheads="1"/>
          </p:cNvSpPr>
          <p:nvPr/>
        </p:nvSpPr>
        <p:spPr bwMode="auto">
          <a:xfrm>
            <a:off x="214282" y="2428868"/>
            <a:ext cx="8643966" cy="397031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В Центре «Точка </a:t>
            </a: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Times New Roman" pitchFamily="18" charset="0"/>
                <a:cs typeface="Times New Roman" pitchFamily="18" charset="0"/>
              </a:rPr>
              <a:t>роста» в 2025-2026г.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реализуются дополнительные образовательные программы для обучающихся по направлениям : 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Практические методы астрономии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-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«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Чудесная химия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»</a:t>
            </a: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/>
                <a:ea typeface="Times New Roman" pitchFamily="18" charset="0"/>
                <a:cs typeface="Times New Roman" pitchFamily="18" charset="0"/>
              </a:rPr>
              <a:t> «</a:t>
            </a:r>
            <a:r>
              <a:rPr lang="ru-RU" sz="2800" dirty="0" smtClean="0">
                <a:latin typeface="Times New Roman" pitchFamily="18" charset="0"/>
                <a:cs typeface="Times New Roman" pitchFamily="18" charset="0"/>
              </a:rPr>
              <a:t>Мир Левенгука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Times New Roman" pitchFamily="18" charset="0"/>
                <a:cs typeface="Times New Roman" pitchFamily="18" charset="0"/>
              </a:rPr>
              <a:t>»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r>
              <a:rPr lang="ru-RU" sz="2800" dirty="0" smtClean="0"/>
              <a:t> «Практикум по физике с использованием оборудования "Точка роста"»</a:t>
            </a:r>
          </a:p>
          <a:p>
            <a:pPr lvl="0" eaLnBrk="0" fontAlgn="base" hangingPunct="0">
              <a:spcBef>
                <a:spcPct val="0"/>
              </a:spcBef>
              <a:spcAft>
                <a:spcPct val="0"/>
              </a:spcAft>
              <a:buFontTx/>
              <a:buChar char="-"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9460" name="Picture 4" descr="C:\Users\Дмитрий\Desktop\по школе\отчеты мои рабочие\точка роста\картинки точка роста\shablon-klev-club-bxks-p-shabloni-dlya-tochka-rosta-nadpi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-1000156"/>
            <a:ext cx="6096042" cy="342902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5" name="Picture 3" descr="C:\Users\Дмитрий\Desktop\по школе\отчеты мои рабочие\точка роста\картинки точка роста\shablon-klev-club-bxks-p-shabloni-dlya-tochka-rosta-nadpi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-928718"/>
            <a:ext cx="5080035" cy="2857520"/>
          </a:xfrm>
          <a:prstGeom prst="rect">
            <a:avLst/>
          </a:prstGeom>
          <a:noFill/>
        </p:spPr>
      </p:pic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142844" y="1500174"/>
            <a:ext cx="8858280" cy="65556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45085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Times New Roman" pitchFamily="18" charset="0"/>
                <a:cs typeface="Arial" pitchFamily="34" charset="0"/>
              </a:rPr>
              <a:t>За 2025-2026 учебный год обучающиеся достигли определенных результатов в своей работе:</a:t>
            </a:r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800" b="0" i="0" u="sng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Школьный тур ВСОШ по: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Химия (Сириус) – 3 победителя,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3 призера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;</a:t>
            </a:r>
            <a:r>
              <a:rPr kumimoji="0" lang="ru-RU" sz="2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участие в МЭ </a:t>
            </a:r>
            <a:r>
              <a:rPr kumimoji="0" lang="ru-RU" sz="28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ВсОШ</a:t>
            </a:r>
            <a:r>
              <a:rPr kumimoji="0" lang="ru-RU" sz="2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cs typeface="Times New Roman" pitchFamily="18" charset="0"/>
              </a:rPr>
              <a:t> 2025.</a:t>
            </a:r>
            <a:r>
              <a:rPr lang="ru-RU" sz="2800" dirty="0" smtClean="0"/>
              <a:t>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Физика </a:t>
            </a:r>
            <a:r>
              <a:rPr lang="ru-RU" sz="2800" dirty="0" smtClean="0"/>
              <a:t>(Сириус) – 3 призера,</a:t>
            </a:r>
            <a:r>
              <a:rPr lang="ru-RU" sz="2800" dirty="0" smtClean="0">
                <a:cs typeface="Times New Roman" pitchFamily="18" charset="0"/>
              </a:rPr>
              <a:t> участие в МЭ </a:t>
            </a:r>
            <a:r>
              <a:rPr lang="ru-RU" sz="2800" dirty="0" err="1" smtClean="0">
                <a:cs typeface="Times New Roman" pitchFamily="18" charset="0"/>
              </a:rPr>
              <a:t>ВсОШ</a:t>
            </a:r>
            <a:r>
              <a:rPr lang="ru-RU" sz="2800" dirty="0" smtClean="0">
                <a:cs typeface="Times New Roman" pitchFamily="18" charset="0"/>
              </a:rPr>
              <a:t> 2025</a:t>
            </a:r>
            <a:r>
              <a:rPr lang="ru-RU" sz="2800" dirty="0" smtClean="0">
                <a:cs typeface="Times New Roman" pitchFamily="18" charset="0"/>
              </a:rPr>
              <a:t>.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u="sng" dirty="0" smtClean="0">
                <a:cs typeface="Times New Roman" pitchFamily="18" charset="0"/>
              </a:rPr>
              <a:t>Муниципальный этап: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u="sng" dirty="0" smtClean="0"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u="sng" dirty="0" smtClean="0">
              <a:cs typeface="Times New Roman" pitchFamily="18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 </a:t>
            </a:r>
            <a:endParaRPr lang="ru-RU" sz="2800" dirty="0" smtClean="0"/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marL="0" marR="0" lvl="0" indent="449263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2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42844" y="5572140"/>
            <a:ext cx="8572528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cs typeface="Times New Roman" pitchFamily="18" charset="0"/>
              </a:rPr>
              <a:t>Биология (Сириус) - 1 победитель, 2 </a:t>
            </a:r>
            <a:r>
              <a:rPr lang="ru-RU" sz="2800" dirty="0" smtClean="0">
                <a:cs typeface="Times New Roman" pitchFamily="18" charset="0"/>
              </a:rPr>
              <a:t>призера;</a:t>
            </a:r>
            <a:endParaRPr lang="ru-RU" sz="2800" dirty="0" smtClean="0"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:\Users\Дмитрий\Desktop\по школе\отчеты мои рабочие\точка роста\картинки точка роста\shablon-klev-club-bxks-p-shabloni-dlya-tochka-rosta-nadpisi-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-357222" y="-928718"/>
            <a:ext cx="5080035" cy="2857520"/>
          </a:xfrm>
          <a:prstGeom prst="rect">
            <a:avLst/>
          </a:prstGeom>
          <a:noFill/>
        </p:spPr>
      </p:pic>
      <p:sp>
        <p:nvSpPr>
          <p:cNvPr id="5" name="Прямоугольник 4"/>
          <p:cNvSpPr/>
          <p:nvPr/>
        </p:nvSpPr>
        <p:spPr>
          <a:xfrm>
            <a:off x="142844" y="1214422"/>
            <a:ext cx="9001156" cy="612475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b="1" dirty="0" smtClean="0">
                <a:latin typeface="Arial" pitchFamily="34" charset="0"/>
                <a:ea typeface="Times New Roman" pitchFamily="18" charset="0"/>
                <a:cs typeface="Arial" pitchFamily="34" charset="0"/>
              </a:rPr>
              <a:t>За 2025-2026 учебный год обучающиеся достигли определенных результатов в своей работе: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Arial" pitchFamily="34" charset="0"/>
              <a:ea typeface="Times New Roman" pitchFamily="18" charset="0"/>
              <a:cs typeface="Arial" pitchFamily="34" charset="0"/>
            </a:endParaRP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ea typeface="Calibri" pitchFamily="34" charset="0"/>
                <a:cs typeface="Times New Roman" pitchFamily="18" charset="0"/>
              </a:rPr>
              <a:t>Районный слет экологов и лесоводов (Скоробогатова Ксения – 2 место в разделе «Лесоводство»).</a:t>
            </a:r>
            <a:r>
              <a:rPr lang="ru-RU" sz="2800" dirty="0" smtClean="0"/>
              <a:t>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Участие в районном детском экологическом парламенте. 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/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/>
              <a:t>Участие в олимпиадах в честь 65-летия первого полета человека в космос (призовые места более 20).</a:t>
            </a:r>
          </a:p>
          <a:p>
            <a:pPr lvl="0" indent="449263" eaLnBrk="0" fontAlgn="base" hangingPunct="0">
              <a:spcBef>
                <a:spcPct val="0"/>
              </a:spcBef>
              <a:spcAft>
                <a:spcPct val="0"/>
              </a:spcAft>
            </a:pPr>
            <a:endParaRPr lang="ru-RU" sz="2800" dirty="0" smtClean="0">
              <a:cs typeface="Arial" pitchFamily="34" charset="0"/>
            </a:endParaRPr>
          </a:p>
          <a:p>
            <a:pPr lvl="0" indent="450850" fontAlgn="base">
              <a:spcBef>
                <a:spcPct val="0"/>
              </a:spcBef>
              <a:spcAft>
                <a:spcPct val="0"/>
              </a:spcAft>
            </a:pPr>
            <a:endParaRPr lang="ru-RU" sz="2800" b="1" dirty="0" smtClean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17714" y="130631"/>
            <a:ext cx="8712003" cy="90092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sz="5400" b="1" dirty="0" smtClean="0">
                <a:solidFill>
                  <a:schemeClr val="tx1"/>
                </a:solidFill>
              </a:rPr>
              <a:t>Тема: «Линзы» </a:t>
            </a:r>
            <a:endParaRPr lang="ru-RU" sz="5400" b="1" dirty="0">
              <a:solidFill>
                <a:schemeClr val="tx1"/>
              </a:solidFill>
            </a:endParaRPr>
          </a:p>
        </p:txBody>
      </p:sp>
      <p:pic>
        <p:nvPicPr>
          <p:cNvPr id="13" name="Рисунок 12" descr="C:\Users\Галина Анатольевна\Desktop\К ПРЕЗЕНТАЦИИ ТОЧКА РОСТА\а 87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857884" y="214290"/>
            <a:ext cx="2822237" cy="338974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Рисунок 13" descr="C:\Users\Галина Анатольевна\Desktop\К ПРЕЗЕНТАЦИИ ТОЧКА РОСТА\а 84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928670"/>
            <a:ext cx="2214578" cy="2620836"/>
          </a:xfrm>
          <a:prstGeom prst="rect">
            <a:avLst/>
          </a:prstGeom>
          <a:noFill/>
          <a:ln>
            <a:noFill/>
          </a:ln>
        </p:spPr>
      </p:pic>
      <p:pic>
        <p:nvPicPr>
          <p:cNvPr id="15" name="Рисунок 14" descr="C:\Users\Галина Анатольевна\Desktop\К ПРЕЗЕНТАЦИИ ТОЧКА РОСТА\а 80.jpg"/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928670"/>
            <a:ext cx="2214577" cy="2643206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Рисунок 15" descr="C:\Users\Галина Анатольевна\Desktop\К ПРЕЗЕНТАЦИИ ТОЧКА РОСТА\а 83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428596" y="3714752"/>
            <a:ext cx="2286659" cy="2882803"/>
          </a:xfrm>
          <a:prstGeom prst="rect">
            <a:avLst/>
          </a:prstGeom>
          <a:noFill/>
          <a:ln>
            <a:noFill/>
          </a:ln>
        </p:spPr>
      </p:pic>
      <p:pic>
        <p:nvPicPr>
          <p:cNvPr id="17" name="Рисунок 16" descr="C:\Users\Галина Анатольевна\Desktop\К ПРЕЗЕНТАЦИИ ТОЧКА РОСТА\а 79.jpg"/>
          <p:cNvPicPr/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86116" y="3714752"/>
            <a:ext cx="2214578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18" name="Рисунок 17" descr="C:\Users\Галина Анатольевна\Desktop\К ПРЕЗЕНТАЦИИ ТОЧКА РОСТА\а 85.jpg"/>
          <p:cNvPicPr/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72198" y="3714752"/>
            <a:ext cx="2286016" cy="2928958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4270740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41122" y="-13308"/>
            <a:ext cx="5045257" cy="159789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2800" b="1" dirty="0" smtClean="0">
                <a:solidFill>
                  <a:schemeClr val="tx1"/>
                </a:solidFill>
              </a:rPr>
              <a:t>Тема: «Получение действительного изображения с помощью собирающей линзы»</a:t>
            </a:r>
            <a:endParaRPr lang="ru-RU" sz="2800" b="1" dirty="0">
              <a:solidFill>
                <a:schemeClr val="tx1"/>
              </a:solidFill>
            </a:endParaRPr>
          </a:p>
        </p:txBody>
      </p:sp>
      <p:pic>
        <p:nvPicPr>
          <p:cNvPr id="4" name="Рисунок 3" descr="C:\Users\Галина Анатольевна\Desktop\К ПРЕЗЕНТАЦИИ ТОЧКА РОСТА\а 70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071802" y="1500174"/>
            <a:ext cx="2382981" cy="2043888"/>
          </a:xfrm>
          <a:prstGeom prst="rect">
            <a:avLst/>
          </a:prstGeom>
          <a:noFill/>
          <a:ln>
            <a:noFill/>
          </a:ln>
        </p:spPr>
      </p:pic>
      <p:pic>
        <p:nvPicPr>
          <p:cNvPr id="5" name="Рисунок 4" descr="C:\Users\Галина Анатольевна\Desktop\К ПРЕЗЕНТАЦИИ ТОЧКА РОСТА\а 68.jpg"/>
          <p:cNvPicPr/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572132" y="184175"/>
            <a:ext cx="3420268" cy="3571179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C:\Users\Галина Анатольевна\Desktop\К ПРЕЗЕНТАЦИИ ТОЧКА РОСТА\а 74.jpg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214942" y="3929066"/>
            <a:ext cx="3824655" cy="2667180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Рисунок 6" descr="C:\Users\Галина Анатольевна\Desktop\К ПРЕЗЕНТАЦИИ ТОЧКА РОСТА\а 76.jpg"/>
          <p:cNvPicPr/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214678" y="3786190"/>
            <a:ext cx="1857388" cy="2857520"/>
          </a:xfrm>
          <a:prstGeom prst="rect">
            <a:avLst/>
          </a:prstGeom>
          <a:noFill/>
          <a:ln>
            <a:noFill/>
          </a:ln>
        </p:spPr>
      </p:pic>
      <p:pic>
        <p:nvPicPr>
          <p:cNvPr id="8" name="Рисунок 7" descr="C:\Users\Галина Анатольевна\Desktop\К ПРЕЗЕНТАЦИИ ТОЧКА РОСТА\а 77.jpg"/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93964" y="1888613"/>
            <a:ext cx="2819400" cy="4777912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xmlns="" val="845294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247</TotalTime>
  <Words>464</Words>
  <PresentationFormat>Экран (4:3)</PresentationFormat>
  <Paragraphs>57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Отчет о работе  Центра «Точка Роста»  за 2025-2026 учебный год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Слайд 15</vt:lpstr>
      <vt:lpstr>Слайд 16</vt:lpstr>
      <vt:lpstr>Слайд 17</vt:lpstr>
      <vt:lpstr>Слайд 18</vt:lpstr>
      <vt:lpstr>Слайд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Отчет о работе  Центра «Точка Роста»  за 2024-2025 учебный год</dc:title>
  <dc:creator>ГС</dc:creator>
  <cp:lastModifiedBy>ГС</cp:lastModifiedBy>
  <cp:revision>33</cp:revision>
  <dcterms:created xsi:type="dcterms:W3CDTF">2025-05-27T17:16:44Z</dcterms:created>
  <dcterms:modified xsi:type="dcterms:W3CDTF">2026-06-03T16:10:16Z</dcterms:modified>
</cp:coreProperties>
</file>