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3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926" y="533400"/>
            <a:ext cx="6215074" cy="2868168"/>
          </a:xfrm>
        </p:spPr>
        <p:txBody>
          <a:bodyPr/>
          <a:lstStyle/>
          <a:p>
            <a:r>
              <a:rPr lang="ru-RU" sz="6000" dirty="0" smtClean="0"/>
              <a:t>Русский родной язык 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в </a:t>
            </a:r>
            <a:r>
              <a:rPr lang="ru-RU" sz="6000" dirty="0" smtClean="0"/>
              <a:t>3-4 классе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Автор: Борисова З.В. – учитель начальных классов </a:t>
            </a:r>
            <a:r>
              <a:rPr lang="ru-RU" dirty="0" err="1" smtClean="0"/>
              <a:t>Россошинской</a:t>
            </a:r>
            <a:r>
              <a:rPr lang="ru-RU" dirty="0" smtClean="0"/>
              <a:t> НОШ – филиал МБОУ «</a:t>
            </a:r>
            <a:r>
              <a:rPr lang="ru-RU" dirty="0" err="1" smtClean="0"/>
              <a:t>Россошинская</a:t>
            </a:r>
            <a:r>
              <a:rPr lang="ru-RU" dirty="0" smtClean="0"/>
              <a:t> СШ»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4967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:архаизмы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Архаизмы – устаревшие слова; обозначают существующие предметы и явления, 	заменяемые современными словами.</a:t>
            </a:r>
          </a:p>
        </p:txBody>
      </p:sp>
    </p:spTree>
    <p:extLst>
      <p:ext uri="{BB962C8B-B14F-4D97-AF65-F5344CB8AC3E}">
        <p14:creationId xmlns:p14="http://schemas.microsoft.com/office/powerpoint/2010/main" xmlns="" val="167346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Лексическое значение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ЦАРЬ (единовластный государь, правитель, глава государства).                                     </a:t>
            </a:r>
          </a:p>
          <a:p>
            <a:r>
              <a:rPr lang="ru-RU" dirty="0"/>
              <a:t>ИЗБА (дом)                                      </a:t>
            </a:r>
          </a:p>
          <a:p>
            <a:r>
              <a:rPr lang="ru-RU" dirty="0"/>
              <a:t>ГЛАШАТАЙ (оратор)                        </a:t>
            </a:r>
          </a:p>
          <a:p>
            <a:r>
              <a:rPr lang="ru-RU" dirty="0"/>
              <a:t>БОЯРЕ (богатые люди, приближённые царя)                                   </a:t>
            </a:r>
          </a:p>
          <a:p>
            <a:r>
              <a:rPr lang="ru-RU" dirty="0"/>
              <a:t>КРЕСТЬЯНЕ (бедный люд, живший на селе)                             </a:t>
            </a:r>
          </a:p>
          <a:p>
            <a:r>
              <a:rPr lang="ru-RU" dirty="0"/>
              <a:t>ВОЕВОДА (</a:t>
            </a:r>
            <a:r>
              <a:rPr lang="ru-RU" dirty="0" err="1"/>
              <a:t>военноначальник</a:t>
            </a:r>
            <a:r>
              <a:rPr lang="ru-RU" dirty="0"/>
              <a:t> в старину)                              </a:t>
            </a:r>
          </a:p>
          <a:p>
            <a:r>
              <a:rPr lang="ru-RU" dirty="0"/>
              <a:t>ЛАТЫ (старинные доспехи воина)                                      </a:t>
            </a:r>
          </a:p>
          <a:p>
            <a:r>
              <a:rPr lang="ru-RU" dirty="0"/>
              <a:t>ДВОРЯНЕ (в старину в России называли богатого человека благородного происхождения)                              </a:t>
            </a:r>
          </a:p>
          <a:p>
            <a:r>
              <a:rPr lang="ru-RU" dirty="0"/>
              <a:t>ЛАПТИ (обувь, плетённая из лыка)</a:t>
            </a:r>
          </a:p>
          <a:p>
            <a:r>
              <a:rPr lang="ru-RU" dirty="0"/>
              <a:t>КОЛЬЧУГА (защитная одежда воинов)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9162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Знакомство с неологизмами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 </a:t>
            </a:r>
            <a:r>
              <a:rPr lang="ru-RU" dirty="0"/>
              <a:t>копьё → оружие древнего воина</a:t>
            </a:r>
          </a:p>
          <a:p>
            <a:r>
              <a:rPr lang="ru-RU" dirty="0"/>
              <a:t>                               → у спортсмена</a:t>
            </a:r>
          </a:p>
          <a:p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барин → господин</a:t>
            </a:r>
          </a:p>
          <a:p>
            <a:r>
              <a:rPr lang="ru-RU" dirty="0"/>
              <a:t>                                →  лентяй, белоручка</a:t>
            </a:r>
          </a:p>
          <a:p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гости → купцы: люди, занимающиеся торговлей</a:t>
            </a:r>
          </a:p>
          <a:p>
            <a:r>
              <a:rPr lang="ru-RU" dirty="0"/>
              <a:t>                                → те, кто нанёс визит, навестил вас на дому</a:t>
            </a:r>
          </a:p>
          <a:p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/>
              <a:t>глава → </a:t>
            </a:r>
            <a:r>
              <a:rPr lang="ru-RU" dirty="0" smtClean="0"/>
              <a:t>голова</a:t>
            </a:r>
          </a:p>
          <a:p>
            <a:r>
              <a:rPr lang="ru-RU" dirty="0" smtClean="0"/>
              <a:t>                              → </a:t>
            </a:r>
            <a:r>
              <a:rPr lang="ru-RU" dirty="0"/>
              <a:t>глава правительства, т.е. главный</a:t>
            </a:r>
          </a:p>
          <a:p>
            <a:r>
              <a:rPr lang="ru-RU" dirty="0"/>
              <a:t>                              → часть художественного произведения</a:t>
            </a:r>
          </a:p>
          <a:p>
            <a:r>
              <a:rPr lang="ru-RU" dirty="0" smtClean="0"/>
              <a:t> </a:t>
            </a:r>
            <a:r>
              <a:rPr lang="ru-RU" dirty="0"/>
              <a:t>баян → так звали древнерусского певца, поэта, который прославлял князя</a:t>
            </a:r>
          </a:p>
          <a:p>
            <a:r>
              <a:rPr lang="ru-RU" dirty="0"/>
              <a:t>                             → музыкальный инструмент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5910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Неологизмы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жизни происходят постоянные изменения. Люди изобретают машины, предметы, узнают новое о мире. Всё новое получает название, так появляются новые слова – неологизмы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- Они возникают для чего? (чтобы дать названия новым предметам, открытиям)</a:t>
            </a:r>
          </a:p>
          <a:p>
            <a:r>
              <a:rPr lang="ru-RU" dirty="0"/>
              <a:t>- Слова воспринимаются как неологизмы до тех пор, пока существует их новизна. Они создаются по образцу уже известных в языке слов.</a:t>
            </a:r>
          </a:p>
        </p:txBody>
      </p:sp>
    </p:spTree>
    <p:extLst>
      <p:ext uri="{BB962C8B-B14F-4D97-AF65-F5344CB8AC3E}">
        <p14:creationId xmlns:p14="http://schemas.microsoft.com/office/powerpoint/2010/main" xmlns="" val="419333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Проектные задания: «Откуда в русском языке эта фамилия?»</a:t>
            </a:r>
            <a:br>
              <a:rPr lang="ru-RU" sz="3200" dirty="0" smtClean="0"/>
            </a:br>
            <a:r>
              <a:rPr lang="ru-RU" sz="3200" dirty="0" smtClean="0"/>
              <a:t>«История моего имени и фамилии»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/>
              <a:t>Урок 7, 3 класс 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70464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Урок 6, 4 класс </a:t>
            </a:r>
            <a:r>
              <a:rPr lang="ru-RU" dirty="0" smtClean="0"/>
              <a:t>Заимствованные слова.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Цели и задачи урока:</a:t>
            </a:r>
          </a:p>
          <a:p>
            <a:r>
              <a:rPr lang="ru-RU" dirty="0" smtClean="0"/>
              <a:t>Образовательные:</a:t>
            </a:r>
          </a:p>
          <a:p>
            <a:pPr lvl="0"/>
            <a:r>
              <a:rPr lang="ru-RU" dirty="0" smtClean="0"/>
              <a:t>показать учащимся богатство русского языка, раскрыть особенности заимствования как одного из способов развития языка</a:t>
            </a:r>
          </a:p>
          <a:p>
            <a:pPr lvl="0"/>
            <a:r>
              <a:rPr lang="ru-RU" dirty="0" smtClean="0"/>
              <a:t>вызвать интерес к языковым явлениям</a:t>
            </a:r>
          </a:p>
          <a:p>
            <a:pPr lvl="0"/>
            <a:r>
              <a:rPr lang="ru-RU" dirty="0" smtClean="0"/>
              <a:t>формировать умение пользоваться словарями (толковым, этимологическим, словарем иностранных слов)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Наблюдения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Сравните слова из левого и правого столбиков .Каким словам вы бы отдали предпочтение ? Почему? Как образованы слова правого столбика?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Калоши                          </a:t>
            </a:r>
            <a:r>
              <a:rPr lang="ru-RU" dirty="0" err="1" smtClean="0"/>
              <a:t>мокроступы</a:t>
            </a:r>
            <a:endParaRPr lang="ru-RU" dirty="0" smtClean="0"/>
          </a:p>
          <a:p>
            <a:r>
              <a:rPr lang="ru-RU" dirty="0" smtClean="0"/>
              <a:t>Фонтан                           водомет</a:t>
            </a:r>
          </a:p>
          <a:p>
            <a:r>
              <a:rPr lang="ru-RU" dirty="0" smtClean="0"/>
              <a:t>Эгоизм                           ячество</a:t>
            </a:r>
          </a:p>
          <a:p>
            <a:r>
              <a:rPr lang="ru-RU" dirty="0" smtClean="0"/>
              <a:t>Бильярд                          </a:t>
            </a:r>
            <a:r>
              <a:rPr lang="ru-RU" dirty="0" err="1" smtClean="0"/>
              <a:t>шарокат</a:t>
            </a:r>
            <a:endParaRPr lang="ru-RU" dirty="0" smtClean="0"/>
          </a:p>
          <a:p>
            <a:r>
              <a:rPr lang="ru-RU" dirty="0" smtClean="0"/>
              <a:t>Тротуар                           </a:t>
            </a:r>
            <a:r>
              <a:rPr lang="ru-RU" dirty="0" err="1" smtClean="0"/>
              <a:t>топталище</a:t>
            </a:r>
            <a:endParaRPr lang="ru-RU" dirty="0" smtClean="0"/>
          </a:p>
          <a:p>
            <a:r>
              <a:rPr lang="ru-RU" dirty="0" smtClean="0"/>
              <a:t>Фортепиано                    </a:t>
            </a:r>
            <a:r>
              <a:rPr lang="ru-RU" dirty="0" err="1" smtClean="0"/>
              <a:t>тихогром</a:t>
            </a:r>
            <a:r>
              <a:rPr lang="ru-RU" dirty="0" smtClean="0"/>
              <a:t>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7620000" cy="4373563"/>
          </a:xfrm>
        </p:spPr>
        <p:txBody>
          <a:bodyPr>
            <a:noAutofit/>
          </a:bodyPr>
          <a:lstStyle/>
          <a:p>
            <a:r>
              <a:rPr lang="ru-RU" sz="2800" dirty="0" smtClean="0"/>
              <a:t>В начале 20 века многие интеллигенты были яркими противниками заимствований из других языков. Среди них был и адмирал А.С.Шишков, министр народного образования и президент Российской Академии . Он призывал очистить русский язык от слов-«чужаков», изобретая замены для иноязычных слов. Его рвение было доведено до абсурда, и он был зло высмеян в популярной тогда эпиграмме: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7620000" cy="4373563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600" dirty="0" smtClean="0"/>
              <a:t>«</a:t>
            </a:r>
            <a:r>
              <a:rPr lang="ru-RU" sz="3600" dirty="0" err="1" smtClean="0"/>
              <a:t>Хорошилище</a:t>
            </a:r>
            <a:r>
              <a:rPr lang="ru-RU" sz="3600" dirty="0" smtClean="0"/>
              <a:t> грядет по гульбищу в </a:t>
            </a:r>
            <a:r>
              <a:rPr lang="ru-RU" sz="3600" dirty="0" err="1" smtClean="0"/>
              <a:t>мокроступах</a:t>
            </a:r>
            <a:r>
              <a:rPr lang="ru-RU" sz="3600" dirty="0" smtClean="0"/>
              <a:t> на позорище ».</a:t>
            </a:r>
          </a:p>
          <a:p>
            <a:r>
              <a:rPr lang="ru-RU" sz="3600" dirty="0" smtClean="0">
                <a:solidFill>
                  <a:srgbClr val="7030A0"/>
                </a:solidFill>
              </a:rPr>
              <a:t>-Подумайте, что может обозначать эта фраза?</a:t>
            </a:r>
          </a:p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«Франт идет по тротуару в калошах на спектакль ( или в театр)».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5791200" cy="1371600"/>
          </a:xfrm>
        </p:spPr>
        <p:txBody>
          <a:bodyPr/>
          <a:lstStyle/>
          <a:p>
            <a:r>
              <a:rPr lang="ru-RU" dirty="0" smtClean="0"/>
              <a:t>Проектные задания: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7620000" cy="4373563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7030A0"/>
                </a:solidFill>
              </a:rPr>
              <a:t>Тема : «Откуда это слово появилось в русском языке?»</a:t>
            </a:r>
          </a:p>
          <a:p>
            <a:endParaRPr lang="ru-RU" sz="4800" dirty="0" smtClean="0"/>
          </a:p>
          <a:p>
            <a:r>
              <a:rPr lang="ru-RU" sz="4800" dirty="0" smtClean="0">
                <a:solidFill>
                  <a:srgbClr val="FF0000"/>
                </a:solidFill>
              </a:rPr>
              <a:t>Откуда произошло слово "КАНИКУЛЫ"?</a:t>
            </a:r>
          </a:p>
          <a:p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259228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Урок 3,  з класс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/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</a:b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Жизнь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слова. Устаревшие и новые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слова.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anose="02010803020104030203" pitchFamily="2" charset="-79"/>
              </a:rPr>
              <a:t>Слова, называющие предметы и явления традиционной русской культуры: слова, называющие занятия людей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/>
          </a:bodyPr>
          <a:lstStyle/>
          <a:p>
            <a:r>
              <a:rPr lang="ru-RU" dirty="0"/>
              <a:t>Цели: познакомить учащихся с устаревшими и новыми словами;</a:t>
            </a:r>
          </a:p>
          <a:p>
            <a:r>
              <a:rPr lang="ru-RU" dirty="0"/>
              <a:t>           учить находить эти слова в тексте;</a:t>
            </a:r>
          </a:p>
          <a:p>
            <a:r>
              <a:rPr lang="ru-RU" dirty="0"/>
              <a:t>           вывести понятия историзмов и архаизмов;</a:t>
            </a:r>
          </a:p>
          <a:p>
            <a:r>
              <a:rPr lang="ru-RU" dirty="0"/>
              <a:t>           направить детей на понимание роли устаревших слов в художественном тексте;</a:t>
            </a:r>
          </a:p>
          <a:p>
            <a:r>
              <a:rPr lang="ru-RU" dirty="0"/>
              <a:t>           познакомить со словарями.</a:t>
            </a:r>
          </a:p>
        </p:txBody>
      </p:sp>
    </p:spTree>
    <p:extLst>
      <p:ext uri="{BB962C8B-B14F-4D97-AF65-F5344CB8AC3E}">
        <p14:creationId xmlns:p14="http://schemas.microsoft.com/office/powerpoint/2010/main" xmlns="" val="312880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ткуда произошло слово КАНИКУЛЫ?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85728"/>
            <a:ext cx="7715304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214313"/>
            <a:ext cx="7620000" cy="59118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600" dirty="0" smtClean="0"/>
              <a:t>	Слово это не русское, а несколько измененное на русский манер латинское слово, означающее в буквальном переводе.. «собачьи дни»! Это слово связано с главной звездой созвездия Большого Пса, ярчайшей звездой неба блестящим Сириусом. В древнем Египте, в дни, когда солнцестояние, Сириус впервые появляется в лучах утренней зари. Этот момент года тщательно определялся египетскими жрецами, так как вслед за ним вскоре наступал разлив Нила, а потом летний испепеляющий зной.</a:t>
            </a:r>
          </a:p>
          <a:p>
            <a:pPr algn="just"/>
            <a:r>
              <a:rPr lang="ru-RU" sz="2600" dirty="0" smtClean="0"/>
              <a:t>	Сириус, возглавляющий созвездие Большого Пса, издавна называли также Песьей звездой. Но по-латыни слово «собака» звучит как «</a:t>
            </a:r>
            <a:r>
              <a:rPr lang="ru-RU" sz="2600" dirty="0" err="1" smtClean="0"/>
              <a:t>канис</a:t>
            </a:r>
            <a:r>
              <a:rPr lang="ru-RU" sz="2600" dirty="0" smtClean="0"/>
              <a:t>». Отсюда период летнего зноя и связанный с этим отдых от повседневной работы у древних римлян получил название «каникул» - «собачьих дней».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55341418bc55394fbe0f-65d6d0e87ce8126fb80e16752287ad6c.ssl.cf1.rackcdn.com/215bc50c-152e-11e5-ab70-10bf487ee2aa/thumb.jpe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14393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Орионов</a:t>
            </a:r>
            <a:r>
              <a:rPr lang="ru-RU" dirty="0" smtClean="0"/>
              <a:t> поясок - </a:t>
            </a:r>
          </a:p>
          <a:p>
            <a:r>
              <a:rPr lang="ru-RU" dirty="0" smtClean="0"/>
              <a:t>Три звезды наискосок.</a:t>
            </a:r>
          </a:p>
          <a:p>
            <a:r>
              <a:rPr lang="ru-RU" dirty="0" smtClean="0"/>
              <a:t>Если влево ты пойдешь,</a:t>
            </a:r>
          </a:p>
          <a:p>
            <a:r>
              <a:rPr lang="ru-RU" dirty="0" smtClean="0"/>
              <a:t>Чудо - Сириус найдешь!</a:t>
            </a:r>
          </a:p>
          <a:p>
            <a:r>
              <a:rPr lang="ru-RU" dirty="0" smtClean="0"/>
              <a:t>Он прекрасен, несомненно!</a:t>
            </a:r>
          </a:p>
          <a:p>
            <a:r>
              <a:rPr lang="ru-RU" dirty="0" smtClean="0"/>
              <a:t>Чтобы сей алмаз бесценный</a:t>
            </a:r>
          </a:p>
          <a:p>
            <a:r>
              <a:rPr lang="ru-RU" dirty="0" smtClean="0"/>
              <a:t>Злой воришка не унес.</a:t>
            </a:r>
          </a:p>
          <a:p>
            <a:r>
              <a:rPr lang="ru-RU" dirty="0" smtClean="0"/>
              <a:t>Сторож здесь - Огромный Пес!</a:t>
            </a:r>
          </a:p>
          <a:p>
            <a:r>
              <a:rPr lang="ru-RU" dirty="0" smtClean="0"/>
              <a:t>Пес поменьше - чуть повыше</a:t>
            </a:r>
          </a:p>
          <a:p>
            <a:r>
              <a:rPr lang="ru-RU" dirty="0" smtClean="0"/>
              <a:t>В караул небесный вышел.</a:t>
            </a:r>
          </a:p>
          <a:p>
            <a:r>
              <a:rPr lang="ru-RU" dirty="0" smtClean="0"/>
              <a:t>И, забыв покой и сон,</a:t>
            </a:r>
          </a:p>
          <a:p>
            <a:r>
              <a:rPr lang="ru-RU" dirty="0" smtClean="0"/>
              <a:t>Охраняет </a:t>
            </a:r>
            <a:r>
              <a:rPr lang="ru-RU" dirty="0" err="1" smtClean="0"/>
              <a:t>Процион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52600"/>
            <a:ext cx="7620000" cy="437356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sz="8000" dirty="0" smtClean="0">
                <a:solidFill>
                  <a:schemeClr val="accent5">
                    <a:lumMod val="75000"/>
                  </a:schemeClr>
                </a:solidFill>
              </a:rPr>
              <a:t>Спасибо за внимание! </a:t>
            </a:r>
            <a:endParaRPr lang="ru-RU" sz="8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Проблемная ситуация: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714488"/>
            <a:ext cx="7620000" cy="4373563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3600" dirty="0" smtClean="0"/>
              <a:t>Снега </a:t>
            </a:r>
            <a:r>
              <a:rPr lang="ru-RU" sz="3600" dirty="0"/>
              <a:t>пушистые взрывая,</a:t>
            </a:r>
          </a:p>
          <a:p>
            <a:pPr marL="0" indent="0">
              <a:buNone/>
            </a:pPr>
            <a:r>
              <a:rPr lang="ru-RU" sz="3600" dirty="0" smtClean="0"/>
              <a:t>    </a:t>
            </a:r>
            <a:r>
              <a:rPr lang="ru-RU" sz="3600" dirty="0"/>
              <a:t>Летит кибитка удалая</a:t>
            </a:r>
          </a:p>
          <a:p>
            <a:pPr marL="0" indent="0">
              <a:buNone/>
            </a:pPr>
            <a:r>
              <a:rPr lang="ru-RU" sz="3600" dirty="0" smtClean="0"/>
              <a:t>    </a:t>
            </a:r>
            <a:r>
              <a:rPr lang="ru-RU" sz="3600" dirty="0"/>
              <a:t>Ямщик сидит на облучке</a:t>
            </a:r>
          </a:p>
          <a:p>
            <a:pPr marL="0" indent="0">
              <a:buNone/>
            </a:pPr>
            <a:r>
              <a:rPr lang="ru-RU" sz="3600" dirty="0" smtClean="0"/>
              <a:t>     В </a:t>
            </a:r>
            <a:r>
              <a:rPr lang="ru-RU" sz="3600" dirty="0"/>
              <a:t>тулупе, в красном кушачке.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161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со словарями (индивидуальная работа)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Кушак – широкий матерчатый пояс.</a:t>
            </a:r>
          </a:p>
          <a:p>
            <a:r>
              <a:rPr lang="ru-RU" dirty="0"/>
              <a:t>- Ямщик - возница на почтовых лошадях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- Облучок – сиденье для ямщика (кучера) в передке экипажа.</a:t>
            </a:r>
          </a:p>
          <a:p>
            <a:r>
              <a:rPr lang="ru-RU" dirty="0"/>
              <a:t>- Тулуп – долгополая меховая шуба, обычно без застёжек и с высоким воротником.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0363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РАБОТА В ГРУППАХ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Прочитайте отрывки из произведений. Найдите устаревшие слова и постарайтесь объяснить их значение.</a:t>
            </a:r>
          </a:p>
          <a:p>
            <a:r>
              <a:rPr lang="ru-RU" dirty="0"/>
              <a:t>- Из каких произведений взяты отрывки? (из сказки П. Ершова «Конёк-горбунок» и сказок А. Пушкина «Сказка о царе </a:t>
            </a:r>
            <a:r>
              <a:rPr lang="ru-RU" dirty="0" err="1"/>
              <a:t>Салтане</a:t>
            </a:r>
            <a:r>
              <a:rPr lang="ru-RU" dirty="0"/>
              <a:t>» и «Золотой рыбки»)</a:t>
            </a:r>
          </a:p>
        </p:txBody>
      </p:sp>
    </p:spTree>
    <p:extLst>
      <p:ext uri="{BB962C8B-B14F-4D97-AF65-F5344CB8AC3E}">
        <p14:creationId xmlns:p14="http://schemas.microsoft.com/office/powerpoint/2010/main" xmlns="" val="244830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Знакомство с историзмами и архаизмами.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– Устаревшие слова делятся на две большие группы. А вот какие слова, к каким группам  относятся, мы сейчас и выясним.</a:t>
            </a:r>
          </a:p>
          <a:p>
            <a:r>
              <a:rPr lang="ru-RU" dirty="0"/>
              <a:t>- Приведите примеры устаревших слов из отрывков.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420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слов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ЦАРЬ                                        ЗГА</a:t>
            </a:r>
          </a:p>
          <a:p>
            <a:r>
              <a:rPr lang="ru-RU" dirty="0"/>
              <a:t>ИЗБА                                        ГРАД</a:t>
            </a:r>
          </a:p>
          <a:p>
            <a:r>
              <a:rPr lang="ru-RU" dirty="0"/>
              <a:t>ГЛАШАТАЙ                           ЛАНИТЫ </a:t>
            </a:r>
          </a:p>
          <a:p>
            <a:r>
              <a:rPr lang="ru-RU" dirty="0"/>
              <a:t>БОЯРЕ                                     ЧЕЛО</a:t>
            </a:r>
          </a:p>
          <a:p>
            <a:r>
              <a:rPr lang="ru-RU" dirty="0"/>
              <a:t>КРЕСТЬЯНЕ                           ПЕРСТ</a:t>
            </a:r>
          </a:p>
          <a:p>
            <a:r>
              <a:rPr lang="ru-RU" dirty="0"/>
              <a:t>ВОЕВОДА                               ОЧИ</a:t>
            </a:r>
          </a:p>
          <a:p>
            <a:r>
              <a:rPr lang="ru-RU" dirty="0"/>
              <a:t>ЛАТЫ                                       ЗЛАТО</a:t>
            </a:r>
          </a:p>
          <a:p>
            <a:r>
              <a:rPr lang="ru-RU" dirty="0"/>
              <a:t>ДВОРЯНЕ                                ГЛАВА</a:t>
            </a:r>
          </a:p>
          <a:p>
            <a:r>
              <a:rPr lang="ru-RU" dirty="0" smtClean="0"/>
              <a:t>ЛАПТИ</a:t>
            </a:r>
          </a:p>
          <a:p>
            <a:r>
              <a:rPr lang="ru-RU" dirty="0" smtClean="0"/>
              <a:t>Кольчуга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45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Понятие: историзмы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Историзмы – устаревшие слова, обозначают исчезнувшие предметы.</a:t>
            </a:r>
          </a:p>
        </p:txBody>
      </p:sp>
    </p:spTree>
    <p:extLst>
      <p:ext uri="{BB962C8B-B14F-4D97-AF65-F5344CB8AC3E}">
        <p14:creationId xmlns:p14="http://schemas.microsoft.com/office/powerpoint/2010/main" xmlns="" val="372712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Лексическое значение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ЗГА (дорога)</a:t>
            </a:r>
          </a:p>
          <a:p>
            <a:r>
              <a:rPr lang="ru-RU" dirty="0"/>
              <a:t>ГРАД (город)</a:t>
            </a:r>
          </a:p>
          <a:p>
            <a:r>
              <a:rPr lang="ru-RU" dirty="0"/>
              <a:t>ЛАНИТЫ (щёки)</a:t>
            </a:r>
          </a:p>
          <a:p>
            <a:r>
              <a:rPr lang="ru-RU" dirty="0"/>
              <a:t>ЧЕЛО (лоб)</a:t>
            </a:r>
          </a:p>
          <a:p>
            <a:r>
              <a:rPr lang="ru-RU" dirty="0"/>
              <a:t>ПЕРСТ (палец)</a:t>
            </a:r>
          </a:p>
          <a:p>
            <a:r>
              <a:rPr lang="ru-RU" dirty="0"/>
              <a:t>ОЧИ (глаза)</a:t>
            </a:r>
          </a:p>
          <a:p>
            <a:r>
              <a:rPr lang="ru-RU" dirty="0"/>
              <a:t>ЗЛАТО (золото)</a:t>
            </a:r>
          </a:p>
          <a:p>
            <a:r>
              <a:rPr lang="ru-RU" dirty="0"/>
              <a:t>ГЛАВА (голова)</a:t>
            </a:r>
          </a:p>
        </p:txBody>
      </p:sp>
    </p:spTree>
    <p:extLst>
      <p:ext uri="{BB962C8B-B14F-4D97-AF65-F5344CB8AC3E}">
        <p14:creationId xmlns:p14="http://schemas.microsoft.com/office/powerpoint/2010/main" xmlns="" val="88512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81</TotalTime>
  <Words>742</Words>
  <Application>Microsoft Office PowerPoint</Application>
  <PresentationFormat>Экран (4:3)</PresentationFormat>
  <Paragraphs>118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Изящная</vt:lpstr>
      <vt:lpstr>Русский родной язык  в 3-4 классе</vt:lpstr>
      <vt:lpstr>Урок 3,  з класс  Жизнь слова. Устаревшие и новые слова. Слова, называющие предметы и явления традиционной русской культуры: слова, называющие занятия людей</vt:lpstr>
      <vt:lpstr>Проблемная ситуация:</vt:lpstr>
      <vt:lpstr>Работа со словарями (индивидуальная работа)</vt:lpstr>
      <vt:lpstr>РАБОТА В ГРУППАХ</vt:lpstr>
      <vt:lpstr>Знакомство с историзмами и архаизмами.</vt:lpstr>
      <vt:lpstr>Примеры слов </vt:lpstr>
      <vt:lpstr>Понятие: историзмы</vt:lpstr>
      <vt:lpstr>Лексическое значение </vt:lpstr>
      <vt:lpstr>Понятие :архаизмы</vt:lpstr>
      <vt:lpstr>Лексическое значение </vt:lpstr>
      <vt:lpstr>Знакомство с неологизмами </vt:lpstr>
      <vt:lpstr>Неологизмы </vt:lpstr>
      <vt:lpstr>Проектные задания: «Откуда в русском языке эта фамилия?» «История моего имени и фамилии»</vt:lpstr>
      <vt:lpstr>Урок 6, 4 класс Заимствованные слова.</vt:lpstr>
      <vt:lpstr>Наблюдения </vt:lpstr>
      <vt:lpstr>Слайд 17</vt:lpstr>
      <vt:lpstr>Слайд 18</vt:lpstr>
      <vt:lpstr>Проектные задания: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родной язык </dc:title>
  <dc:creator>1</dc:creator>
  <cp:lastModifiedBy>Россошинская НОШ</cp:lastModifiedBy>
  <cp:revision>11</cp:revision>
  <dcterms:created xsi:type="dcterms:W3CDTF">2019-10-30T05:59:57Z</dcterms:created>
  <dcterms:modified xsi:type="dcterms:W3CDTF">2019-10-30T08:36:00Z</dcterms:modified>
</cp:coreProperties>
</file>