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91" r:id="rId3"/>
    <p:sldId id="294" r:id="rId4"/>
    <p:sldId id="293" r:id="rId5"/>
    <p:sldId id="281" r:id="rId6"/>
    <p:sldId id="282" r:id="rId7"/>
    <p:sldId id="295" r:id="rId8"/>
    <p:sldId id="301" r:id="rId9"/>
    <p:sldId id="297" r:id="rId10"/>
    <p:sldId id="299" r:id="rId11"/>
    <p:sldId id="289" r:id="rId12"/>
    <p:sldId id="290" r:id="rId13"/>
    <p:sldId id="300" r:id="rId14"/>
    <p:sldId id="298" r:id="rId15"/>
    <p:sldId id="292" r:id="rId16"/>
    <p:sldId id="288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0000"/>
    <a:srgbClr val="A20000"/>
    <a:srgbClr val="9E0000"/>
    <a:srgbClr val="FFD5D5"/>
    <a:srgbClr val="9A0000"/>
    <a:srgbClr val="CC00CC"/>
    <a:srgbClr val="66FF33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30" autoAdjust="0"/>
    <p:restoredTop sz="94660"/>
  </p:normalViewPr>
  <p:slideViewPr>
    <p:cSldViewPr>
      <p:cViewPr>
        <p:scale>
          <a:sx n="100" d="100"/>
          <a:sy n="100" d="100"/>
        </p:scale>
        <p:origin x="-51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3348A-067A-41EF-8415-C2FFA2B4C5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120E2-49DC-4546-A950-5AA18214E1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F5075-967A-40B2-9CA3-5FC83F63AE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ультимедиа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5F9F1-9209-4E04-8852-D4B3ACB19A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4C362-1A4A-425A-BE06-7305164954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A939D-89FC-42E7-A901-5EA14414E8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C3960-D7BA-43CD-B460-705A87E32D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880B2-DE8F-4546-B564-A6C2639542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57831-D5C1-47CA-96DF-8CA501216F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CC9FE7-FD47-4F74-9A4A-8AFA60D021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1A114A-F6CA-4DF2-8534-70A4597DB6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83178-29FD-45B1-9BA6-BDCF9C31BE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86BFF-366F-4C48-B7B9-F7D0A7478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34EF6-DD52-4DBB-AF26-0DA8269976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9470A640-E4F4-4E18-A563-57C97AB407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M:\&#1086;&#1090;&#1082;&#1088;&#1099;&#1090;&#1099;&#1077;%20&#1091;&#1088;&#1086;&#1082;&#1080;\&#1044;&#1086;&#1088;&#1086;&#1075;&#1072;%20&#1044;&#1086;&#1073;&#1088;&#1072;.mp3" TargetMode="External"/><Relationship Id="rId1" Type="http://schemas.openxmlformats.org/officeDocument/2006/relationships/audio" Target="file:///H:\&#1086;&#1090;&#1082;&#1088;&#1099;&#1090;&#1099;&#1077;%20&#1091;&#1088;&#1086;&#1082;&#1080;\&#1044;&#1086;&#1088;&#1086;&#1075;&#1072;%20&#1044;&#1086;&#1073;&#1088;&#1072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file:///M:\&#1086;&#1090;&#1082;&#1088;&#1099;&#1090;&#1099;&#1077;%20&#1091;&#1088;&#1086;&#1082;&#1080;\&#1044;&#1086;&#1088;&#1086;&#1075;&#1072;%20&#1044;&#1086;&#1073;&#1088;&#1072;.mp3" TargetMode="External"/><Relationship Id="rId1" Type="http://schemas.openxmlformats.org/officeDocument/2006/relationships/audio" Target="file:///H:\&#1086;&#1090;&#1082;&#1088;&#1099;&#1090;&#1099;&#1077;%20&#1091;&#1088;&#1086;&#1082;&#1080;\&#1044;&#1086;&#1088;&#1086;&#1075;&#1072;%20&#1044;&#1086;&#1073;&#1088;&#1072;.mp3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pedsovet.su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audio" Target="file:///G:\&#1086;&#1090;&#1082;&#1088;&#1099;&#1090;&#1099;&#1077;%20&#1091;&#1088;&#1086;&#1082;&#1080;\&#1044;&#1086;&#1088;&#1086;&#1075;&#1072;%20&#1044;&#1086;&#1073;&#1088;&#1072;.mp3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971550" y="981075"/>
            <a:ext cx="7561263" cy="781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5400" i="1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20000"/>
                    </a:gs>
                    <a:gs pos="100000">
                      <a:srgbClr val="A20000"/>
                    </a:gs>
                  </a:gsLst>
                  <a:lin ang="5400000" scaled="1"/>
                </a:gradFill>
                <a:latin typeface="Georgia"/>
              </a:rPr>
              <a:t>Урок русского языка в 4 классе </a:t>
            </a:r>
          </a:p>
        </p:txBody>
      </p:sp>
      <p:sp>
        <p:nvSpPr>
          <p:cNvPr id="3075" name="Text Box 18"/>
          <p:cNvSpPr txBox="1">
            <a:spLocks noChangeArrowheads="1"/>
          </p:cNvSpPr>
          <p:nvPr/>
        </p:nvSpPr>
        <p:spPr bwMode="auto">
          <a:xfrm>
            <a:off x="3492500" y="2781300"/>
            <a:ext cx="51831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ru-RU" sz="1400" i="1"/>
              <a:t>Борисова З.В. - учитель начальных классов Россошинская НОШ –филиал МБОУ «Россошинская СОШ»</a:t>
            </a:r>
          </a:p>
        </p:txBody>
      </p:sp>
      <p:pic>
        <p:nvPicPr>
          <p:cNvPr id="35857" name="Дорога Добра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Дорога Добра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52" fill="hold"/>
                                        <p:tgtEl>
                                          <p:spTgt spid="358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47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752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857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У кого гнездо лучше всех? 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sz="2800" smtClean="0"/>
              <a:t>      Самое большое гнездо у орла. </a:t>
            </a:r>
            <a:r>
              <a:rPr lang="ru-RU" sz="2800" b="1" smtClean="0"/>
              <a:t>Гнездо</a:t>
            </a:r>
            <a:r>
              <a:rPr lang="ru-RU" sz="2800" smtClean="0"/>
              <a:t> сделано из толстых сучьев и помещается на громадной толстой сосне. Самое маленькое гнездо у королька. </a:t>
            </a:r>
            <a:r>
              <a:rPr lang="ru-RU" sz="2800" b="1" smtClean="0"/>
              <a:t>Королёк</a:t>
            </a:r>
            <a:r>
              <a:rPr lang="ru-RU" sz="2800" smtClean="0"/>
              <a:t> сам меньше стрекозы, и дом у него с кулачок. </a:t>
            </a:r>
          </a:p>
          <a:p>
            <a:pPr eaLnBrk="1" hangingPunct="1">
              <a:buFontTx/>
              <a:buNone/>
            </a:pPr>
            <a:r>
              <a:rPr lang="ru-RU" sz="2800" smtClean="0"/>
              <a:t>       Самый красивый домик у пеночки. </a:t>
            </a:r>
            <a:r>
              <a:rPr lang="ru-RU" sz="2800" b="1" smtClean="0"/>
              <a:t>Пеночка </a:t>
            </a:r>
            <a:r>
              <a:rPr lang="ru-RU" sz="2800" smtClean="0"/>
              <a:t>свила гнёздышко на берёзовой ветке, убрала его лишайником и лёгкой берёзовой кожурой.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/>
              <a:t/>
            </a:r>
            <a:br>
              <a:rPr lang="ru-RU" sz="2800" smtClean="0"/>
            </a:br>
            <a:r>
              <a:rPr lang="ru-RU" sz="2800" smtClean="0">
                <a:latin typeface="Arial Black" pitchFamily="34" charset="0"/>
              </a:rPr>
              <a:t>Сравнение местоимения с именем существительным</a:t>
            </a:r>
            <a:r>
              <a:rPr lang="ru-RU" sz="4000" smtClean="0"/>
              <a:t> </a:t>
            </a:r>
          </a:p>
        </p:txBody>
      </p:sp>
      <p:graphicFrame>
        <p:nvGraphicFramePr>
          <p:cNvPr id="39979" name="Group 4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213225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Arial" charset="0"/>
                        </a:rPr>
                        <a:t>Имя существительное</a:t>
                      </a: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Arial" charset="0"/>
                        </a:rPr>
                        <a:t>Личные местоимение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Часть речи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064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Отвечают на одинаковые вопросы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84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Называют предметы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Указывают на предметы, но не называют их.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smtClean="0"/>
              <a:t/>
            </a:r>
            <a:br>
              <a:rPr lang="ru-RU" sz="3200" smtClean="0"/>
            </a:br>
            <a:r>
              <a:rPr lang="ru-RU" sz="3200" smtClean="0"/>
              <a:t>Древнегреческий мудрец Биант</a:t>
            </a:r>
            <a:br>
              <a:rPr lang="ru-RU" sz="3200" smtClean="0"/>
            </a:br>
            <a:r>
              <a:rPr lang="ru-RU" sz="3200" smtClean="0"/>
              <a:t> (6 век до н.э.)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  <a:p>
            <a:pPr algn="ctr" eaLnBrk="1" hangingPunct="1">
              <a:buFontTx/>
              <a:buNone/>
            </a:pPr>
            <a:r>
              <a:rPr lang="ru-RU" sz="4000" smtClean="0"/>
              <a:t>«Всё своё ношу с собой».</a:t>
            </a:r>
            <a:r>
              <a:rPr lang="ru-RU" smtClean="0"/>
              <a:t>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/>
      <p:bldP spid="4096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811" name="Group 59"/>
          <p:cNvGraphicFramePr>
            <a:graphicFrameLocks noGrp="1"/>
          </p:cNvGraphicFramePr>
          <p:nvPr/>
        </p:nvGraphicFramePr>
        <p:xfrm>
          <a:off x="468313" y="1484313"/>
          <a:ext cx="8064500" cy="4702175"/>
        </p:xfrm>
        <a:graphic>
          <a:graphicData uri="http://schemas.openxmlformats.org/drawingml/2006/table">
            <a:tbl>
              <a:tblPr/>
              <a:tblGrid>
                <a:gridCol w="8064500"/>
              </a:tblGrid>
              <a:tr h="5000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1.Местоимение  – это часть речи.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2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2.Употребляется вместо существительного.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07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Местоимения отвечают на вопросы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Кто?   Что?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50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Личные местоимения: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я, мы, ты, вы, он, она, оно, они.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2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Не называют предмет, а указывают на него.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352" name="Rectangle 4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Исследовательская карточка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Домашнее задание (на выбор)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1. Из словаря выписать от 5 до 10 слов и приписать к ним местоимения, их заменяющие.</a:t>
            </a:r>
          </a:p>
          <a:p>
            <a:pPr eaLnBrk="1" hangingPunct="1"/>
            <a:r>
              <a:rPr lang="ru-RU" smtClean="0"/>
              <a:t>2.Составить текст-описание (4-5 предложений) про синицу,  используя местоимения.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98" decel="1000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1"/>
          <p:cNvSpPr>
            <a:spLocks noGrp="1" noChangeArrowheads="1" noTextEdit="1"/>
          </p:cNvSpPr>
          <p:nvPr>
            <p:ph type="media" sz="half" idx="2"/>
          </p:nvPr>
        </p:nvSpPr>
        <p:spPr/>
      </p:sp>
      <p:sp>
        <p:nvSpPr>
          <p:cNvPr id="450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570788" cy="4525963"/>
          </a:xfrm>
        </p:spPr>
        <p:txBody>
          <a:bodyPr/>
          <a:lstStyle/>
          <a:p>
            <a:pPr algn="ctr" eaLnBrk="1" hangingPunct="1"/>
            <a:endParaRPr lang="ru-RU" sz="5400" b="1" i="1" smtClean="0">
              <a:solidFill>
                <a:srgbClr val="009900"/>
              </a:solidFill>
            </a:endParaRPr>
          </a:p>
          <a:p>
            <a:pPr algn="ctr" eaLnBrk="1" hangingPunct="1"/>
            <a:r>
              <a:rPr lang="ru-RU" sz="5400" b="1" i="1" smtClean="0">
                <a:solidFill>
                  <a:srgbClr val="009900"/>
                </a:solidFill>
              </a:rPr>
              <a:t>Благодарю за урок!</a:t>
            </a:r>
          </a:p>
          <a:p>
            <a:pPr eaLnBrk="1" hangingPunct="1"/>
            <a:endParaRPr lang="ru-RU" sz="5400" smtClean="0"/>
          </a:p>
          <a:p>
            <a:pPr eaLnBrk="1" hangingPunct="1"/>
            <a:endParaRPr lang="ru-RU" sz="2800" smtClean="0"/>
          </a:p>
        </p:txBody>
      </p:sp>
      <p:pic>
        <p:nvPicPr>
          <p:cNvPr id="45066" name="Дорога Добра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Дорога Добра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98" decel="100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98" decel="100000" fill="hold"/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898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4752" fill="hold"/>
                                        <p:tgtEl>
                                          <p:spTgt spid="163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5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4752" fill="hold"/>
                                        <p:tgtEl>
                                          <p:spTgt spid="45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6"/>
                  </p:tgtEl>
                </p:cond>
              </p:nextCondLst>
            </p:seq>
            <p:audio>
              <p:cMediaNode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066"/>
                </p:tgtEl>
              </p:cMediaNode>
            </p:audio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1"/>
                </p:tgtEl>
              </p:cMediaNode>
            </p:audio>
          </p:childTnLst>
        </p:cTn>
      </p:par>
    </p:tnLst>
    <p:bldLst>
      <p:bldP spid="45061" grpId="0"/>
      <p:bldP spid="4505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ChangeArrowheads="1"/>
          </p:cNvSpPr>
          <p:nvPr/>
        </p:nvSpPr>
        <p:spPr bwMode="auto">
          <a:xfrm>
            <a:off x="611188" y="1125538"/>
            <a:ext cx="80645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/>
              <a:t>Источник шаблона:</a:t>
            </a:r>
            <a:r>
              <a:rPr lang="ru-RU" sz="2400" i="1"/>
              <a:t> </a:t>
            </a:r>
          </a:p>
          <a:p>
            <a:endParaRPr lang="ru-RU" sz="1400" i="1"/>
          </a:p>
          <a:p>
            <a:r>
              <a:rPr lang="ru-RU" sz="2400" b="1" i="1"/>
              <a:t>Ранько Елена Алексеевна</a:t>
            </a:r>
            <a:r>
              <a:rPr lang="ru-RU" b="1" i="1"/>
              <a:t>,</a:t>
            </a:r>
            <a:r>
              <a:rPr lang="ru-RU" sz="2400" b="1" i="1"/>
              <a:t> </a:t>
            </a:r>
          </a:p>
          <a:p>
            <a:r>
              <a:rPr lang="ru-RU" sz="2400" b="1" i="1"/>
              <a:t>учитель начальных классов  </a:t>
            </a:r>
          </a:p>
          <a:p>
            <a:r>
              <a:rPr lang="ru-RU" sz="2400" b="1" i="1"/>
              <a:t>МОУ – лицей №21 г. Иванова</a:t>
            </a:r>
          </a:p>
          <a:p>
            <a:endParaRPr lang="ru-RU" sz="1400" b="1" i="1"/>
          </a:p>
          <a:p>
            <a:r>
              <a:rPr lang="ru-RU" sz="2400" b="1" i="1"/>
              <a:t>Сайт: </a:t>
            </a:r>
            <a:r>
              <a:rPr lang="ru-RU" sz="2400" b="1" i="1">
                <a:hlinkClick r:id="rId2"/>
              </a:rPr>
              <a:t>http://pedsovet.su/</a:t>
            </a:r>
            <a:endParaRPr lang="ru-RU" sz="2400" b="1" i="1"/>
          </a:p>
          <a:p>
            <a:endParaRPr lang="ru-RU" sz="2400" b="1" i="1"/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>
                <a:solidFill>
                  <a:srgbClr val="CC00CC"/>
                </a:solidFill>
              </a:rPr>
              <a:t/>
            </a:r>
            <a:br>
              <a:rPr lang="ru-RU" sz="4000" smtClean="0">
                <a:solidFill>
                  <a:srgbClr val="CC00CC"/>
                </a:solidFill>
              </a:rPr>
            </a:br>
            <a:r>
              <a:rPr lang="ru-RU" sz="4000" smtClean="0">
                <a:solidFill>
                  <a:srgbClr val="CC00CC"/>
                </a:solidFill>
              </a:rPr>
              <a:t>АРИФМАЦИИ</a:t>
            </a:r>
            <a:r>
              <a:rPr lang="ru-RU" sz="4000" smtClean="0"/>
              <a:t> 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7643813" cy="4525963"/>
          </a:xfrm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r>
              <a:rPr lang="ru-RU" smtClean="0"/>
              <a:t>Я смогу выполнить все задания!</a:t>
            </a:r>
          </a:p>
          <a:p>
            <a:pPr eaLnBrk="1" hangingPunct="1">
              <a:buFontTx/>
              <a:buNone/>
            </a:pPr>
            <a:endParaRPr lang="ru-RU" smtClean="0"/>
          </a:p>
          <a:p>
            <a:pPr eaLnBrk="1" hangingPunct="1"/>
            <a:r>
              <a:rPr lang="ru-RU" smtClean="0"/>
              <a:t>У меня всё получится! </a:t>
            </a:r>
          </a:p>
          <a:p>
            <a:pPr eaLnBrk="1" hangingPunct="1">
              <a:buFontTx/>
              <a:buNone/>
            </a:pPr>
            <a:endParaRPr lang="ru-RU" smtClean="0"/>
          </a:p>
          <a:p>
            <a:pPr eaLnBrk="1" hangingPunct="1"/>
            <a:r>
              <a:rPr lang="ru-RU" smtClean="0"/>
              <a:t>Желаю успехов себе и друзьям!</a:t>
            </a:r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  <p:pic>
        <p:nvPicPr>
          <p:cNvPr id="44036" name="Дорога Добра.mp3">
            <a:hlinkClick r:id="" action="ppaction://media"/>
          </p:cNvPr>
          <p:cNvPicPr>
            <a:picLocks noRot="1" noChangeAspect="1" noChangeArrowheads="1"/>
          </p:cNvPicPr>
          <p:nvPr>
            <p:ph sz="half" idx="2"/>
            <a:audioFile r:link="rId1"/>
          </p:nvPr>
        </p:nvPicPr>
        <p:blipFill>
          <a:blip r:embed="rId3"/>
          <a:srcRect/>
          <a:stretch>
            <a:fillRect/>
          </a:stretch>
        </p:blipFill>
        <p:spPr>
          <a:xfrm>
            <a:off x="8243888" y="5445125"/>
            <a:ext cx="304800" cy="304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036"/>
                </p:tgtEl>
              </p:cMediaNode>
            </p:audio>
          </p:childTnLst>
        </p:cTn>
      </p:par>
    </p:tnLst>
    <p:bldLst>
      <p:bldP spid="4403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rgbClr val="F20000"/>
                </a:solidFill>
              </a:rPr>
              <a:t>Чистописание</a:t>
            </a:r>
            <a:r>
              <a:rPr lang="ru-RU" smtClean="0"/>
              <a:t> 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z="6600" smtClean="0">
                <a:solidFill>
                  <a:srgbClr val="33CC33"/>
                </a:solidFill>
              </a:rPr>
              <a:t>«Правильно пишу, красиво, чисто, аккуратно, грамотно».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Тема урока </a:t>
            </a:r>
          </a:p>
        </p:txBody>
      </p:sp>
      <p:graphicFrame>
        <p:nvGraphicFramePr>
          <p:cNvPr id="56353" name="Group 33"/>
          <p:cNvGraphicFramePr>
            <a:graphicFrameLocks noGrp="1"/>
          </p:cNvGraphicFramePr>
          <p:nvPr>
            <p:ph type="tbl" idx="1"/>
          </p:nvPr>
        </p:nvGraphicFramePr>
        <p:xfrm>
          <a:off x="457200" y="2133600"/>
          <a:ext cx="8229600" cy="1366838"/>
        </p:xfrm>
        <a:graphic>
          <a:graphicData uri="http://schemas.openxmlformats.org/drawingml/2006/table">
            <a:tbl>
              <a:tblPr/>
              <a:tblGrid>
                <a:gridCol w="747713"/>
                <a:gridCol w="749300"/>
                <a:gridCol w="747712"/>
                <a:gridCol w="747713"/>
                <a:gridCol w="747712"/>
                <a:gridCol w="749300"/>
                <a:gridCol w="747713"/>
                <a:gridCol w="747712"/>
                <a:gridCol w="747713"/>
                <a:gridCol w="749300"/>
                <a:gridCol w="747712"/>
              </a:tblGrid>
              <a:tr h="1366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Arial" charset="0"/>
                        </a:rPr>
                        <a:t>м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Arial" charset="0"/>
                        </a:rPr>
                        <a:t>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Arial" charset="0"/>
                        </a:rPr>
                        <a:t>о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Arial" charset="0"/>
                        </a:rPr>
                        <a:t>м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Arial" charset="0"/>
                        </a:rPr>
                        <a:t>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Arial" charset="0"/>
                        </a:rPr>
                        <a:t>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6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20000"/>
                          </a:solidFill>
                          <a:effectLst/>
                          <a:latin typeface="Arial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6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6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353"/>
                  </p:tgtEl>
                </p:cond>
              </p:nextCondLst>
            </p:seq>
          </p:childTnLst>
        </p:cTn>
      </p:par>
    </p:tnLst>
    <p:bldLst>
      <p:bldP spid="563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8"/>
          <p:cNvSpPr txBox="1">
            <a:spLocks noChangeArrowheads="1"/>
          </p:cNvSpPr>
          <p:nvPr/>
        </p:nvSpPr>
        <p:spPr bwMode="auto">
          <a:xfrm>
            <a:off x="468313" y="1700213"/>
            <a:ext cx="820737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0000"/>
              </a:lnSpc>
              <a:buSzPct val="110000"/>
              <a:buFontTx/>
              <a:buBlip>
                <a:blip r:embed="rId2"/>
              </a:buBlip>
            </a:pPr>
            <a:r>
              <a:rPr lang="ru-RU" sz="2800" b="1" i="1"/>
              <a:t>  актуализировать знания учащихся о личных местоимениях;</a:t>
            </a:r>
          </a:p>
          <a:p>
            <a:pPr>
              <a:lnSpc>
                <a:spcPct val="110000"/>
              </a:lnSpc>
              <a:buSzPct val="110000"/>
              <a:buFontTx/>
              <a:buBlip>
                <a:blip r:embed="rId2"/>
              </a:buBlip>
            </a:pPr>
            <a:r>
              <a:rPr lang="ru-RU" sz="2800" b="1" i="1"/>
              <a:t>формировать умения распознавать их в тексте, правильно употреблять;</a:t>
            </a:r>
            <a:endParaRPr lang="ru-RU" sz="2800" b="1" i="1">
              <a:latin typeface="Times New Roman" pitchFamily="18" charset="0"/>
            </a:endParaRPr>
          </a:p>
          <a:p>
            <a:pPr>
              <a:lnSpc>
                <a:spcPct val="110000"/>
              </a:lnSpc>
              <a:buSzPct val="110000"/>
              <a:buFontTx/>
              <a:buBlip>
                <a:blip r:embed="rId2"/>
              </a:buBlip>
            </a:pPr>
            <a:r>
              <a:rPr lang="ru-RU" sz="2800" b="1" i="1">
                <a:latin typeface="Times New Roman" pitchFamily="18" charset="0"/>
              </a:rPr>
              <a:t>  </a:t>
            </a:r>
            <a:r>
              <a:rPr lang="ru-RU" sz="2800" b="1" i="1"/>
              <a:t>формировать представление о грамматических признаках личных местоимений.</a:t>
            </a:r>
            <a:endParaRPr lang="ru-RU" sz="2800" b="1" i="1">
              <a:latin typeface="Times New Roman" pitchFamily="18" charset="0"/>
            </a:endParaRPr>
          </a:p>
          <a:p>
            <a:pPr>
              <a:lnSpc>
                <a:spcPct val="110000"/>
              </a:lnSpc>
              <a:buSzPct val="110000"/>
            </a:pPr>
            <a:endParaRPr lang="ru-RU" sz="2800" b="1" i="1">
              <a:latin typeface="Times New Roman" pitchFamily="18" charset="0"/>
            </a:endParaRPr>
          </a:p>
        </p:txBody>
      </p:sp>
      <p:sp>
        <p:nvSpPr>
          <p:cNvPr id="7171" name="Text Box 18"/>
          <p:cNvSpPr txBox="1">
            <a:spLocks noChangeArrowheads="1"/>
          </p:cNvSpPr>
          <p:nvPr/>
        </p:nvSpPr>
        <p:spPr bwMode="auto">
          <a:xfrm>
            <a:off x="1331913" y="4581525"/>
            <a:ext cx="734377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0000"/>
              </a:lnSpc>
              <a:buSzPct val="90000"/>
            </a:pPr>
            <a:endParaRPr lang="ru-RU" sz="2800" b="1" i="1">
              <a:latin typeface="Times New Roman" pitchFamily="18" charset="0"/>
            </a:endParaRPr>
          </a:p>
        </p:txBody>
      </p:sp>
      <p:sp>
        <p:nvSpPr>
          <p:cNvPr id="7172" name="Text Box 18"/>
          <p:cNvSpPr txBox="1">
            <a:spLocks noChangeArrowheads="1"/>
          </p:cNvSpPr>
          <p:nvPr/>
        </p:nvSpPr>
        <p:spPr bwMode="auto">
          <a:xfrm>
            <a:off x="611188" y="908050"/>
            <a:ext cx="8207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4000" b="1" i="1">
                <a:solidFill>
                  <a:srgbClr val="800000"/>
                </a:solidFill>
              </a:rPr>
              <a:t>Целеполагание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8"/>
          <p:cNvSpPr txBox="1">
            <a:spLocks noChangeArrowheads="1"/>
          </p:cNvSpPr>
          <p:nvPr/>
        </p:nvSpPr>
        <p:spPr bwMode="auto">
          <a:xfrm>
            <a:off x="611188" y="404813"/>
            <a:ext cx="82073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</a:pPr>
            <a:endParaRPr lang="ru-RU" sz="4000" b="1" i="1">
              <a:solidFill>
                <a:srgbClr val="800000"/>
              </a:solidFill>
            </a:endParaRPr>
          </a:p>
        </p:txBody>
      </p:sp>
      <p:sp>
        <p:nvSpPr>
          <p:cNvPr id="8195" name="Text Box 18"/>
          <p:cNvSpPr txBox="1">
            <a:spLocks noChangeArrowheads="1"/>
          </p:cNvSpPr>
          <p:nvPr/>
        </p:nvSpPr>
        <p:spPr bwMode="auto">
          <a:xfrm>
            <a:off x="323850" y="1700213"/>
            <a:ext cx="8640763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10000"/>
              </a:lnSpc>
            </a:pPr>
            <a:endParaRPr lang="ru-RU" sz="2800" b="1" i="1"/>
          </a:p>
        </p:txBody>
      </p:sp>
      <p:sp>
        <p:nvSpPr>
          <p:cNvPr id="8196" name="AutoShape 9"/>
          <p:cNvSpPr>
            <a:spLocks noChangeArrowheads="1"/>
          </p:cNvSpPr>
          <p:nvPr/>
        </p:nvSpPr>
        <p:spPr bwMode="auto">
          <a:xfrm>
            <a:off x="4427538" y="1484313"/>
            <a:ext cx="485775" cy="649287"/>
          </a:xfrm>
          <a:prstGeom prst="upArrow">
            <a:avLst>
              <a:gd name="adj1" fmla="val 50000"/>
              <a:gd name="adj2" fmla="val 33415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7" name="AutoShape 10"/>
          <p:cNvSpPr>
            <a:spLocks noChangeArrowheads="1"/>
          </p:cNvSpPr>
          <p:nvPr/>
        </p:nvSpPr>
        <p:spPr bwMode="auto">
          <a:xfrm>
            <a:off x="6156325" y="2636838"/>
            <a:ext cx="4318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8" name="AutoShape 11"/>
          <p:cNvSpPr>
            <a:spLocks noChangeArrowheads="1"/>
          </p:cNvSpPr>
          <p:nvPr/>
        </p:nvSpPr>
        <p:spPr bwMode="auto">
          <a:xfrm>
            <a:off x="2843213" y="2636838"/>
            <a:ext cx="360362" cy="485775"/>
          </a:xfrm>
          <a:prstGeom prst="leftArrow">
            <a:avLst>
              <a:gd name="adj1" fmla="val 50000"/>
              <a:gd name="adj2" fmla="val 25000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199" name="AutoShape 12"/>
          <p:cNvSpPr>
            <a:spLocks noChangeArrowheads="1"/>
          </p:cNvSpPr>
          <p:nvPr/>
        </p:nvSpPr>
        <p:spPr bwMode="auto">
          <a:xfrm rot="-8036929">
            <a:off x="3643313" y="3552825"/>
            <a:ext cx="485775" cy="1266825"/>
          </a:xfrm>
          <a:prstGeom prst="upArrow">
            <a:avLst>
              <a:gd name="adj1" fmla="val 50000"/>
              <a:gd name="adj2" fmla="val 65196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00" name="AutoShape 13"/>
          <p:cNvSpPr>
            <a:spLocks noChangeArrowheads="1"/>
          </p:cNvSpPr>
          <p:nvPr/>
        </p:nvSpPr>
        <p:spPr bwMode="auto">
          <a:xfrm rot="-2841844">
            <a:off x="5454650" y="3571875"/>
            <a:ext cx="485775" cy="1165225"/>
          </a:xfrm>
          <a:prstGeom prst="downArrow">
            <a:avLst>
              <a:gd name="adj1" fmla="val 50000"/>
              <a:gd name="adj2" fmla="val 59967"/>
            </a:avLst>
          </a:prstGeom>
          <a:solidFill>
            <a:srgbClr val="F2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14" name="AutoShape 18"/>
          <p:cNvSpPr>
            <a:spLocks noChangeArrowheads="1"/>
          </p:cNvSpPr>
          <p:nvPr/>
        </p:nvSpPr>
        <p:spPr bwMode="auto">
          <a:xfrm>
            <a:off x="3203575" y="2205038"/>
            <a:ext cx="3024188" cy="1439862"/>
          </a:xfrm>
          <a:prstGeom prst="star32">
            <a:avLst>
              <a:gd name="adj" fmla="val 37500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>
                <a:latin typeface="Frutiger SCIN It v.1" pitchFamily="2" charset="0"/>
              </a:rPr>
              <a:t>Местоимение </a:t>
            </a:r>
          </a:p>
        </p:txBody>
      </p: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6588125" y="2349500"/>
            <a:ext cx="2376488" cy="9350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Употребляется </a:t>
            </a:r>
          </a:p>
          <a:p>
            <a:pPr algn="ctr"/>
            <a:r>
              <a:rPr lang="ru-RU"/>
              <a:t>вместо </a:t>
            </a:r>
          </a:p>
        </p:txBody>
      </p:sp>
      <p:sp>
        <p:nvSpPr>
          <p:cNvPr id="8203" name="Line 29"/>
          <p:cNvSpPr>
            <a:spLocks noChangeShapeType="1"/>
          </p:cNvSpPr>
          <p:nvPr/>
        </p:nvSpPr>
        <p:spPr bwMode="auto">
          <a:xfrm>
            <a:off x="7956550" y="3357563"/>
            <a:ext cx="0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26" name="Oval 30"/>
          <p:cNvSpPr>
            <a:spLocks noChangeArrowheads="1"/>
          </p:cNvSpPr>
          <p:nvPr/>
        </p:nvSpPr>
        <p:spPr bwMode="auto">
          <a:xfrm>
            <a:off x="6443663" y="3789363"/>
            <a:ext cx="2700337" cy="5762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существительного</a:t>
            </a:r>
          </a:p>
        </p:txBody>
      </p:sp>
      <p:sp>
        <p:nvSpPr>
          <p:cNvPr id="29727" name="Rectangle 31"/>
          <p:cNvSpPr>
            <a:spLocks noChangeArrowheads="1"/>
          </p:cNvSpPr>
          <p:nvPr/>
        </p:nvSpPr>
        <p:spPr bwMode="auto">
          <a:xfrm>
            <a:off x="323850" y="2420938"/>
            <a:ext cx="2447925" cy="9366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Отвечает на вопросы</a:t>
            </a: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2843213" y="549275"/>
            <a:ext cx="3529012" cy="7921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Это часть речи </a:t>
            </a:r>
          </a:p>
        </p:txBody>
      </p:sp>
      <p:sp>
        <p:nvSpPr>
          <p:cNvPr id="8207" name="Line 33"/>
          <p:cNvSpPr>
            <a:spLocks noChangeShapeType="1"/>
          </p:cNvSpPr>
          <p:nvPr/>
        </p:nvSpPr>
        <p:spPr bwMode="auto">
          <a:xfrm>
            <a:off x="1476375" y="342900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30" name="Oval 34"/>
          <p:cNvSpPr>
            <a:spLocks noChangeArrowheads="1"/>
          </p:cNvSpPr>
          <p:nvPr/>
        </p:nvSpPr>
        <p:spPr bwMode="auto">
          <a:xfrm>
            <a:off x="250825" y="3860800"/>
            <a:ext cx="2736850" cy="5762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Кто? Что?</a:t>
            </a:r>
          </a:p>
        </p:txBody>
      </p:sp>
      <p:sp>
        <p:nvSpPr>
          <p:cNvPr id="29731" name="Rectangle 35"/>
          <p:cNvSpPr>
            <a:spLocks noChangeArrowheads="1"/>
          </p:cNvSpPr>
          <p:nvPr/>
        </p:nvSpPr>
        <p:spPr bwMode="auto">
          <a:xfrm>
            <a:off x="1547813" y="4797425"/>
            <a:ext cx="3311525" cy="7191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Не называет предмет, </a:t>
            </a:r>
          </a:p>
        </p:txBody>
      </p:sp>
      <p:sp>
        <p:nvSpPr>
          <p:cNvPr id="8210" name="Line 36"/>
          <p:cNvSpPr>
            <a:spLocks noChangeShapeType="1"/>
          </p:cNvSpPr>
          <p:nvPr/>
        </p:nvSpPr>
        <p:spPr bwMode="auto">
          <a:xfrm>
            <a:off x="3203575" y="55165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33" name="Oval 37"/>
          <p:cNvSpPr>
            <a:spLocks noChangeArrowheads="1"/>
          </p:cNvSpPr>
          <p:nvPr/>
        </p:nvSpPr>
        <p:spPr bwMode="auto">
          <a:xfrm>
            <a:off x="1476375" y="5943600"/>
            <a:ext cx="3455988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а указывает на него</a:t>
            </a:r>
          </a:p>
        </p:txBody>
      </p:sp>
      <p:sp>
        <p:nvSpPr>
          <p:cNvPr id="29734" name="Rectangle 38"/>
          <p:cNvSpPr>
            <a:spLocks noChangeArrowheads="1"/>
          </p:cNvSpPr>
          <p:nvPr/>
        </p:nvSpPr>
        <p:spPr bwMode="auto">
          <a:xfrm>
            <a:off x="5435600" y="4797425"/>
            <a:ext cx="3240088" cy="71913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Личные местоимения </a:t>
            </a:r>
          </a:p>
        </p:txBody>
      </p:sp>
      <p:sp>
        <p:nvSpPr>
          <p:cNvPr id="8213" name="Line 39"/>
          <p:cNvSpPr>
            <a:spLocks noChangeShapeType="1"/>
          </p:cNvSpPr>
          <p:nvPr/>
        </p:nvSpPr>
        <p:spPr bwMode="auto">
          <a:xfrm>
            <a:off x="7308850" y="558958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214" name="Line 40"/>
          <p:cNvSpPr>
            <a:spLocks noChangeShapeType="1"/>
          </p:cNvSpPr>
          <p:nvPr/>
        </p:nvSpPr>
        <p:spPr bwMode="auto">
          <a:xfrm flipH="1">
            <a:off x="6084888" y="5589588"/>
            <a:ext cx="107950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8215" name="Line 42"/>
          <p:cNvSpPr>
            <a:spLocks noChangeShapeType="1"/>
          </p:cNvSpPr>
          <p:nvPr/>
        </p:nvSpPr>
        <p:spPr bwMode="auto">
          <a:xfrm>
            <a:off x="7740650" y="5661025"/>
            <a:ext cx="6477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739" name="Oval 43"/>
          <p:cNvSpPr>
            <a:spLocks noChangeArrowheads="1"/>
          </p:cNvSpPr>
          <p:nvPr/>
        </p:nvSpPr>
        <p:spPr bwMode="auto">
          <a:xfrm>
            <a:off x="5292725" y="5805488"/>
            <a:ext cx="914400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Я,МЫ</a:t>
            </a:r>
          </a:p>
        </p:txBody>
      </p:sp>
      <p:sp>
        <p:nvSpPr>
          <p:cNvPr id="29740" name="Oval 44"/>
          <p:cNvSpPr>
            <a:spLocks noChangeArrowheads="1"/>
          </p:cNvSpPr>
          <p:nvPr/>
        </p:nvSpPr>
        <p:spPr bwMode="auto">
          <a:xfrm>
            <a:off x="8243888" y="5805488"/>
            <a:ext cx="900112" cy="914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ТЫ,ВЫ</a:t>
            </a:r>
          </a:p>
        </p:txBody>
      </p:sp>
      <p:sp>
        <p:nvSpPr>
          <p:cNvPr id="29741" name="Oval 45"/>
          <p:cNvSpPr>
            <a:spLocks noChangeArrowheads="1"/>
          </p:cNvSpPr>
          <p:nvPr/>
        </p:nvSpPr>
        <p:spPr bwMode="auto">
          <a:xfrm>
            <a:off x="6372225" y="5876925"/>
            <a:ext cx="1728788" cy="8429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/>
              <a:t>он, она, оно, </a:t>
            </a:r>
          </a:p>
          <a:p>
            <a:pPr algn="ctr"/>
            <a:r>
              <a:rPr lang="ru-RU"/>
              <a:t>они</a:t>
            </a: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97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2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7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3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7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3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97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7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3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7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4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97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41"/>
                  </p:tgtEl>
                </p:cond>
              </p:nextCondLst>
            </p:seq>
          </p:childTnLst>
        </p:cTn>
      </p:par>
    </p:tnLst>
    <p:bldLst>
      <p:bldP spid="29714" grpId="0" animBg="1"/>
      <p:bldP spid="29724" grpId="0" animBg="1"/>
      <p:bldP spid="29726" grpId="0" animBg="1"/>
      <p:bldP spid="29727" grpId="0" animBg="1"/>
      <p:bldP spid="29728" grpId="0" animBg="1"/>
      <p:bldP spid="29730" grpId="0" animBg="1"/>
      <p:bldP spid="29730" grpId="1" animBg="1"/>
      <p:bldP spid="29731" grpId="0" animBg="1"/>
      <p:bldP spid="29731" grpId="1" animBg="1"/>
      <p:bldP spid="29733" grpId="0" animBg="1"/>
      <p:bldP spid="29733" grpId="1" animBg="1"/>
      <p:bldP spid="29734" grpId="0" animBg="1"/>
      <p:bldP spid="29734" grpId="1" animBg="1"/>
      <p:bldP spid="29739" grpId="0" animBg="1"/>
      <p:bldP spid="29739" grpId="1" animBg="1"/>
      <p:bldP spid="29740" grpId="0" animBg="1"/>
      <p:bldP spid="29740" grpId="1" animBg="1"/>
      <p:bldP spid="29741" grpId="0" animBg="1"/>
      <p:bldP spid="297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Птицы нашего края </a:t>
            </a:r>
          </a:p>
        </p:txBody>
      </p:sp>
      <p:pic>
        <p:nvPicPr>
          <p:cNvPr id="9219" name="Picture 4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9220" name="Picture 6"/>
          <p:cNvPicPr>
            <a:picLocks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9221" name="Picture 7"/>
          <p:cNvPicPr>
            <a:picLocks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9222" name="Picture 8"/>
          <p:cNvPicPr>
            <a:picLocks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>
            <p:ph idx="1"/>
          </p:nvPr>
        </p:nvGraphicFramePr>
        <p:xfrm>
          <a:off x="3986213" y="3619500"/>
          <a:ext cx="1171575" cy="485775"/>
        </p:xfrm>
        <a:graphic>
          <a:graphicData uri="http://schemas.openxmlformats.org/presentationml/2006/ole">
            <p:oleObj spid="_x0000_s1026" name="Пакет" r:id="rId3" imgW="1171440" imgH="48564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28625" y="500063"/>
            <a:ext cx="8358188" cy="5857875"/>
          </a:xfrm>
        </p:spPr>
        <p:txBody>
          <a:bodyPr/>
          <a:lstStyle/>
          <a:p>
            <a:pPr eaLnBrk="1" hangingPunct="1">
              <a:buFontTx/>
              <a:buNone/>
            </a:pPr>
            <a:endParaRPr lang="ru-RU" sz="6600" b="1" smtClean="0"/>
          </a:p>
          <a:p>
            <a:pPr eaLnBrk="1" hangingPunct="1">
              <a:buFontTx/>
              <a:buNone/>
            </a:pPr>
            <a:r>
              <a:rPr lang="ru-RU" sz="6000" smtClean="0">
                <a:latin typeface="Times New Roman" pitchFamily="18" charset="0"/>
                <a:cs typeface="Times New Roman" pitchFamily="18" charset="0"/>
              </a:rPr>
              <a:t>месяц </a:t>
            </a:r>
            <a:r>
              <a:rPr lang="en-US" sz="600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6000" smtClean="0">
                <a:latin typeface="Times New Roman" pitchFamily="18" charset="0"/>
                <a:cs typeface="Times New Roman" pitchFamily="18" charset="0"/>
              </a:rPr>
              <a:t>солнце</a:t>
            </a:r>
            <a:r>
              <a:rPr lang="en-US" sz="600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6000" smtClean="0">
                <a:latin typeface="Times New Roman" pitchFamily="18" charset="0"/>
                <a:cs typeface="Times New Roman" pitchFamily="18" charset="0"/>
              </a:rPr>
              <a:t>луна</a:t>
            </a:r>
            <a:endParaRPr lang="ru-RU" sz="600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6600" b="1" smtClean="0"/>
              <a:t>он     оно     она       </a:t>
            </a: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4857750" y="2071688"/>
            <a:ext cx="3455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>
              <a:latin typeface="Comic Sans MS" pitchFamily="66" charset="0"/>
            </a:endParaRPr>
          </a:p>
        </p:txBody>
      </p:sp>
      <p:pic>
        <p:nvPicPr>
          <p:cNvPr id="10244" name="Picture 5" descr="C:\Documents and Settings\Admin\Мои документы\516497128.gifсолнце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13" y="214313"/>
            <a:ext cx="1857375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 descr="C:\Documents and Settings\Admin\Мои документы\serd83.gifмесяц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571500"/>
            <a:ext cx="8572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7" descr="C:\Documents and Settings\Admin\Мои документы\016.gifлуна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88" y="357188"/>
            <a:ext cx="2286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1297</TotalTime>
  <Words>349</Words>
  <Application>Microsoft Office PowerPoint</Application>
  <PresentationFormat>Экран (4:3)</PresentationFormat>
  <Paragraphs>78</Paragraphs>
  <Slides>16</Slides>
  <Notes>0</Notes>
  <HiddenSlides>0</HiddenSlides>
  <MMClips>5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Georgia</vt:lpstr>
      <vt:lpstr>Arial</vt:lpstr>
      <vt:lpstr>Calibri</vt:lpstr>
      <vt:lpstr>Times New Roman</vt:lpstr>
      <vt:lpstr>Frutiger SCIN It v.1</vt:lpstr>
      <vt:lpstr>Comic Sans MS</vt:lpstr>
      <vt:lpstr>Arial Black</vt:lpstr>
      <vt:lpstr>Оформление по умолчанию</vt:lpstr>
      <vt:lpstr>Пакет</vt:lpstr>
      <vt:lpstr>Слайд 1</vt:lpstr>
      <vt:lpstr> АРИФМАЦИИ </vt:lpstr>
      <vt:lpstr>Чистописание </vt:lpstr>
      <vt:lpstr>Тема урока </vt:lpstr>
      <vt:lpstr>Слайд 5</vt:lpstr>
      <vt:lpstr>Слайд 6</vt:lpstr>
      <vt:lpstr>Птицы нашего края </vt:lpstr>
      <vt:lpstr>Слайд 8</vt:lpstr>
      <vt:lpstr>Слайд 9</vt:lpstr>
      <vt:lpstr>У кого гнездо лучше всех? </vt:lpstr>
      <vt:lpstr> Сравнение местоимения с именем существительным </vt:lpstr>
      <vt:lpstr> Древнегреческий мудрец Биант  (6 век до н.э.)</vt:lpstr>
      <vt:lpstr>Исследовательская карточка</vt:lpstr>
      <vt:lpstr>Домашнее задание (на выбор)</vt:lpstr>
      <vt:lpstr>Слайд 15</vt:lpstr>
      <vt:lpstr>Слайд 16</vt:lpstr>
    </vt:vector>
  </TitlesOfParts>
  <Company>МОУ Лицей №21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Лидия Вячеславовна</cp:lastModifiedBy>
  <cp:revision>26</cp:revision>
  <dcterms:created xsi:type="dcterms:W3CDTF">2008-11-30T08:50:27Z</dcterms:created>
  <dcterms:modified xsi:type="dcterms:W3CDTF">2022-01-19T05:12:15Z</dcterms:modified>
</cp:coreProperties>
</file>