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58" r:id="rId4"/>
    <p:sldId id="260" r:id="rId5"/>
    <p:sldId id="274" r:id="rId6"/>
    <p:sldId id="263" r:id="rId7"/>
    <p:sldId id="276" r:id="rId8"/>
    <p:sldId id="277" r:id="rId9"/>
    <p:sldId id="278" r:id="rId10"/>
    <p:sldId id="279" r:id="rId11"/>
    <p:sldId id="275" r:id="rId12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262" autoAdjust="0"/>
  </p:normalViewPr>
  <p:slideViewPr>
    <p:cSldViewPr>
      <p:cViewPr>
        <p:scale>
          <a:sx n="57" d="100"/>
          <a:sy n="57" d="100"/>
        </p:scale>
        <p:origin x="-2117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0922C-2F93-4AA8-8068-5A695C2D27D4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FF28-CDF5-498C-A795-E9642DED5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28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FF28-CDF5-498C-A795-E9642DED570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83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FF28-CDF5-498C-A795-E9642DED57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FF28-CDF5-498C-A795-E9642DED57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FF28-CDF5-498C-A795-E9642DED57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25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15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61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9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001FA-CF50-44EC-A8C8-4D465EFB9BC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A989B9-CBF4-4244-83FC-D4A8EAFC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001FA-CF50-44EC-A8C8-4D465EFB9BC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A989B9-CBF4-4244-83FC-D4A8EAFC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22437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001FA-CF50-44EC-A8C8-4D465EFB9BC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A989B9-CBF4-4244-83FC-D4A8EAFC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001FA-CF50-44EC-A8C8-4D465EFB9BC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A989B9-CBF4-4244-83FC-D4A8EAFC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1142999" y="731519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731520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001FA-CF50-44EC-A8C8-4D465EFB9BC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A989B9-CBF4-4244-83FC-D4A8EAFC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001FA-CF50-44EC-A8C8-4D465EFB9BC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A989B9-CBF4-4244-83FC-D4A8EAFC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001FA-CF50-44EC-A8C8-4D465EFB9BC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A989B9-CBF4-4244-83FC-D4A8EAFC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001FA-CF50-44EC-A8C8-4D465EFB9BC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A989B9-CBF4-4244-83FC-D4A8EAFC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33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001FA-CF50-44EC-A8C8-4D465EFB9BC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A989B9-CBF4-4244-83FC-D4A8EAFC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905000" y="731519"/>
            <a:ext cx="6400800" cy="347472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001FA-CF50-44EC-A8C8-4D465EFB9BC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A989B9-CBF4-4244-83FC-D4A8EAFC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324113" y="731519"/>
            <a:ext cx="4829287" cy="489472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001FA-CF50-44EC-A8C8-4D465EFB9BC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A989B9-CBF4-4244-83FC-D4A8EAFC4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22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44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12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72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00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1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18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A001FA-CF50-44EC-A8C8-4D465EFB9BC2}" type="datetimeFigureOut">
              <a:rPr lang="ru-RU" smtClean="0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A989B9-CBF4-4244-83FC-D4A8EAFC4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3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352927" cy="1296144"/>
          </a:xfrm>
        </p:spPr>
        <p:txBody>
          <a:bodyPr>
            <a:normAutofit fontScale="90000"/>
          </a:bodyPr>
          <a:lstStyle/>
          <a:p>
            <a:pPr algn="ctr">
              <a:buNone/>
              <a:defRPr/>
            </a:pPr>
            <a:r>
              <a:rPr lang="ru-RU" sz="24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Муниципальное бюджетное общеобразовательное учреждение «</a:t>
            </a:r>
            <a:r>
              <a:rPr lang="ru-RU" sz="2400" dirty="0" err="1" smtClean="0">
                <a:solidFill>
                  <a:srgbClr val="004C22"/>
                </a:solidFill>
                <a:latin typeface="Times New Roman"/>
                <a:cs typeface="Times New Roman"/>
              </a:rPr>
              <a:t>Россошинская</a:t>
            </a:r>
            <a:r>
              <a:rPr lang="ru-RU" sz="24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 средняя школа   имени Героя Советского Союза И.Ф. </a:t>
            </a:r>
            <a:r>
              <a:rPr lang="ru-RU" sz="2400" dirty="0" err="1" smtClean="0">
                <a:solidFill>
                  <a:srgbClr val="004C22"/>
                </a:solidFill>
                <a:latin typeface="Times New Roman"/>
                <a:cs typeface="Times New Roman"/>
              </a:rPr>
              <a:t>Бибишева</a:t>
            </a:r>
            <a:r>
              <a:rPr lang="ru-RU" sz="24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4C22"/>
                </a:solidFill>
                <a:latin typeface="Times New Roman"/>
                <a:cs typeface="Times New Roman"/>
              </a:rPr>
              <a:t>Городищенского</a:t>
            </a:r>
            <a:r>
              <a:rPr lang="ru-RU" sz="24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 района Волгоградской области»</a:t>
            </a:r>
            <a:endParaRPr lang="ru-RU" sz="2400" dirty="0">
              <a:solidFill>
                <a:srgbClr val="004C22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755575" y="3933056"/>
            <a:ext cx="8172308" cy="20162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12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400" b="1" dirty="0" smtClean="0">
                <a:solidFill>
                  <a:srgbClr val="44546A">
                    <a:lumMod val="50000"/>
                  </a:srgbClr>
                </a:solidFill>
                <a:latin typeface="Times New Roman"/>
                <a:cs typeface="Times New Roman"/>
              </a:rPr>
              <a:t>«Применение оборудования «Точка роста»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400" b="1" dirty="0" smtClean="0">
                <a:solidFill>
                  <a:srgbClr val="44546A">
                    <a:lumMod val="50000"/>
                  </a:srgbClr>
                </a:solidFill>
                <a:latin typeface="Times New Roman"/>
                <a:cs typeface="Times New Roman"/>
              </a:rPr>
              <a:t>на уроках химии»</a:t>
            </a:r>
            <a:endParaRPr lang="ru-RU" sz="2400" dirty="0">
              <a:solidFill>
                <a:srgbClr val="44546A">
                  <a:lumMod val="50000"/>
                </a:srgbClr>
              </a:solidFill>
              <a:latin typeface="Calibri"/>
            </a:endParaRPr>
          </a:p>
          <a:p>
            <a:pPr>
              <a:defRPr/>
            </a:pPr>
            <a:endParaRPr lang="ru-RU" sz="2400" dirty="0"/>
          </a:p>
          <a:p>
            <a:pPr marL="45719" indent="0" algn="ctr">
              <a:buClr>
                <a:schemeClr val="accent6">
                  <a:lumMod val="75000"/>
                </a:schemeClr>
              </a:buClr>
              <a:buSzPct val="130000"/>
              <a:buFont typeface="Georgia"/>
              <a:buNone/>
              <a:defRPr/>
            </a:pPr>
            <a:r>
              <a:rPr lang="ru-RU" sz="2000" b="1" i="0" u="none" strike="noStrike" cap="none" spc="0" dirty="0" smtClean="0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Работу выполнила: </a:t>
            </a:r>
          </a:p>
          <a:p>
            <a:pPr marL="45719" indent="0" algn="ctr">
              <a:buClr>
                <a:schemeClr val="accent6">
                  <a:lumMod val="75000"/>
                </a:schemeClr>
              </a:buClr>
              <a:buSzPct val="130000"/>
              <a:buFont typeface="Georgia"/>
              <a:buNone/>
              <a:defRPr/>
            </a:pPr>
            <a:r>
              <a:rPr lang="ru-RU" sz="2000" b="1" dirty="0" err="1" smtClean="0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Парфенюк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 Галина Вячеславовна,</a:t>
            </a:r>
            <a:endParaRPr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19" indent="0" algn="ctr">
              <a:buClr>
                <a:schemeClr val="accent6">
                  <a:lumMod val="75000"/>
                </a:schemeClr>
              </a:buClr>
              <a:buSzPct val="130000"/>
              <a:buFont typeface="Georgia"/>
              <a:buNone/>
              <a:defRPr/>
            </a:pPr>
            <a:r>
              <a:rPr lang="ru-RU" sz="2000" b="1" i="0" u="none" strike="noStrike" cap="none" spc="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учитель </a:t>
            </a:r>
            <a:r>
              <a:rPr lang="ru-RU" sz="2000" b="1" i="0" u="none" strike="noStrike" cap="none" spc="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химии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6" descr="C:\Users\User\Desktop\2021-2022\ТОЧКА РОСТА\Графические элементы\Нацпроект-01.pn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6995478" y="941765"/>
            <a:ext cx="2148522" cy="1983179"/>
          </a:xfrm>
          <a:prstGeom prst="rect">
            <a:avLst/>
          </a:prstGeom>
          <a:noFill/>
        </p:spPr>
      </p:pic>
      <p:pic>
        <p:nvPicPr>
          <p:cNvPr id="7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1185092" y="1700808"/>
            <a:ext cx="7288821" cy="22312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3016733"/>
              </p:ext>
            </p:extLst>
          </p:nvPr>
        </p:nvGraphicFramePr>
        <p:xfrm>
          <a:off x="467544" y="1484784"/>
          <a:ext cx="8208912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018"/>
                <a:gridCol w="2736018"/>
                <a:gridCol w="2736876"/>
              </a:tblGrid>
              <a:tr h="117013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«Чудесная химия»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раздела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занятия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Использованное оборудование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за пределами дома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</a:t>
                      </a:r>
                      <a:r>
                        <a:rPr lang="ru-RU" sz="20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продукты:</a:t>
                      </a:r>
                      <a:r>
                        <a:rPr lang="ru-RU" sz="20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«сок,</a:t>
                      </a:r>
                      <a:r>
                        <a:rPr lang="ru-RU" sz="2000" spc="-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вода,</a:t>
                      </a:r>
                      <a:r>
                        <a:rPr lang="ru-RU" sz="2000" spc="-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 рН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в быту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Мыло или мыла?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 рН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831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7" y="836712"/>
            <a:ext cx="4464497" cy="467845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Ресурсы центра образования «Точка роста» открывают новые возможности урочной и внеурочной деятельности, расширяют поле взаимодействия ученика  и учителя, повышают интерес и мотивацию учащихся к изучению предметов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направленности</a:t>
            </a:r>
            <a:r>
              <a:rPr lang="ru-RU" sz="3200" dirty="0" smtClean="0"/>
              <a:t>.    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43419" cy="4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 bwMode="auto">
          <a:xfrm>
            <a:off x="539553" y="548681"/>
            <a:ext cx="7920879" cy="2736303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33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	В 2020 году</a:t>
            </a:r>
            <a:r>
              <a:rPr lang="ru-RU" sz="3300" dirty="0">
                <a:solidFill>
                  <a:srgbClr val="004C22"/>
                </a:solidFill>
                <a:latin typeface="Times New Roman"/>
                <a:cs typeface="Times New Roman"/>
              </a:rPr>
              <a:t>  </a:t>
            </a:r>
            <a:r>
              <a:rPr lang="ru-RU" sz="33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«</a:t>
            </a:r>
            <a:r>
              <a:rPr lang="ru-RU" sz="3300" dirty="0" err="1" smtClean="0">
                <a:solidFill>
                  <a:srgbClr val="004C22"/>
                </a:solidFill>
                <a:latin typeface="Times New Roman"/>
                <a:cs typeface="Times New Roman"/>
              </a:rPr>
              <a:t>Россошинская</a:t>
            </a:r>
            <a:r>
              <a:rPr lang="ru-RU" sz="33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 средняя школа» переехала в только отстроенное современное трехэтажное здание. Конечно, же получило и новое оборудование.  Здесь открылся</a:t>
            </a:r>
            <a:r>
              <a:rPr lang="ru-RU" sz="3300" dirty="0">
                <a:solidFill>
                  <a:srgbClr val="004C22"/>
                </a:solidFill>
                <a:latin typeface="Times New Roman"/>
                <a:cs typeface="Times New Roman"/>
              </a:rPr>
              <a:t>  Центр образования естественно-научной и технологической направленностей   «Точка роста» </a:t>
            </a:r>
            <a:r>
              <a:rPr lang="ru-RU" sz="33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в </a:t>
            </a:r>
            <a:r>
              <a:rPr lang="ru-RU" sz="3300" dirty="0">
                <a:solidFill>
                  <a:srgbClr val="004C22"/>
                </a:solidFill>
                <a:latin typeface="Times New Roman"/>
                <a:cs typeface="Times New Roman"/>
              </a:rPr>
              <a:t>рамках реализации федерального проекта «Современная школа» 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3300" dirty="0">
                <a:solidFill>
                  <a:srgbClr val="004C22"/>
                </a:solidFill>
                <a:latin typeface="Times New Roman"/>
                <a:cs typeface="Times New Roman"/>
              </a:rPr>
              <a:t>национального проекта «Образование».</a:t>
            </a:r>
            <a:endParaRPr sz="3300" dirty="0"/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3300" dirty="0">
                <a:solidFill>
                  <a:srgbClr val="004C22"/>
                </a:solidFill>
                <a:latin typeface="Times New Roman"/>
                <a:cs typeface="Times New Roman"/>
              </a:rPr>
              <a:t>Открытие центра </a:t>
            </a:r>
            <a:r>
              <a:rPr lang="ru-RU" sz="33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 - это главный потенциал для повышения качества образования и освоение учебных предметов  «Химия», «Биология», «Физика» и «Информатика».</a:t>
            </a:r>
            <a:endParaRPr lang="ru-RU" sz="3300" dirty="0">
              <a:solidFill>
                <a:srgbClr val="004C22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8434" name="AutoShape 2" descr="C:\Users\Shcool\AppData\Local\Temp\Rar$DIa8508.8327\IMG-20240905-WA001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418342" cy="271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152" y="3429000"/>
            <a:ext cx="3366144" cy="27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539552" y="404664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	Центр «Точка роста» - это составная  часть образовательной среды  школы, на базе которой осуществляется  преподавание учебных предметов естественно-математического цикла:</a:t>
            </a:r>
          </a:p>
          <a:p>
            <a:pPr algn="just">
              <a:defRPr/>
            </a:pPr>
            <a:r>
              <a:rPr lang="ru-RU" sz="2800" dirty="0">
                <a:solidFill>
                  <a:srgbClr val="004C22"/>
                </a:solidFill>
                <a:latin typeface="Times New Roman"/>
                <a:cs typeface="Times New Roman"/>
              </a:rPr>
              <a:t>х</a:t>
            </a:r>
            <a:r>
              <a:rPr lang="ru-RU" sz="28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имии, биологии, физики и информатики; внеурочной деятельности для поддержки изучения предметов естественно-научной и технологической направленностей.</a:t>
            </a:r>
          </a:p>
          <a:p>
            <a:pPr>
              <a:defRPr/>
            </a:pPr>
            <a:endParaRPr lang="ru-RU" sz="2800" dirty="0">
              <a:solidFill>
                <a:srgbClr val="004C22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800" b="1" dirty="0" smtClean="0">
                <a:solidFill>
                  <a:srgbClr val="004C22"/>
                </a:solidFill>
                <a:latin typeface="Times New Roman"/>
                <a:cs typeface="Times New Roman"/>
              </a:rPr>
              <a:t>	Основной целью </a:t>
            </a:r>
            <a:r>
              <a:rPr lang="ru-RU" sz="2800" dirty="0" smtClean="0">
                <a:solidFill>
                  <a:srgbClr val="004C22"/>
                </a:solidFill>
                <a:latin typeface="Times New Roman"/>
                <a:cs typeface="Times New Roman"/>
              </a:rPr>
              <a:t>деятельности Центра - обеспечение условий для повышения качества образования, расширения возможностей  учащихся сельской местности.</a:t>
            </a:r>
            <a:endParaRPr lang="ru-RU" sz="2800" dirty="0">
              <a:solidFill>
                <a:srgbClr val="004C2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задача современной системы образования</a:t>
            </a:r>
            <a:endParaRPr lang="ru-RU" cap="all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4000" b="1" kern="0" dirty="0" smtClean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Главное </a:t>
            </a:r>
            <a:r>
              <a:rPr lang="ru-RU" sz="4000" b="1" kern="0" dirty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– создание условий для качественного    обучения.</a:t>
            </a:r>
            <a:endParaRPr lang="ru-RU" sz="4000" kern="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896544" cy="492514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b="1" kern="0" dirty="0" smtClean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	Давно известно</a:t>
            </a:r>
            <a:r>
              <a:rPr lang="ru-RU" sz="2000" kern="0" dirty="0" smtClean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kern="0" dirty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что качество усвоения материала напрямую зависит от способа получения информации и степени </a:t>
            </a:r>
            <a:r>
              <a:rPr lang="ru-RU" sz="2000" b="1" kern="0" dirty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активности</a:t>
            </a:r>
            <a:r>
              <a:rPr lang="ru-RU" sz="2000" kern="0" dirty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 учащихся.</a:t>
            </a:r>
            <a:endParaRPr lang="ru-RU" sz="2000" kern="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kern="0" dirty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 При обучении ученик усваивает:</a:t>
            </a:r>
            <a:endParaRPr lang="ru-RU" sz="2000" kern="0" dirty="0">
              <a:solidFill>
                <a:srgbClr val="004C22"/>
              </a:solidFill>
              <a:latin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kern="0" dirty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- 10 % прочитанного</a:t>
            </a:r>
            <a:endParaRPr lang="ru-RU" sz="2000" kern="0" dirty="0">
              <a:solidFill>
                <a:srgbClr val="004C22"/>
              </a:solidFill>
              <a:latin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kern="0" dirty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- 20 % услышанного</a:t>
            </a:r>
            <a:endParaRPr lang="ru-RU" sz="2000" kern="0" dirty="0">
              <a:solidFill>
                <a:srgbClr val="004C22"/>
              </a:solidFill>
              <a:latin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kern="0" dirty="0" smtClean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- 30 </a:t>
            </a:r>
            <a:r>
              <a:rPr lang="ru-RU" sz="2000" kern="0" dirty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% увиденного</a:t>
            </a:r>
            <a:endParaRPr lang="ru-RU" sz="2000" kern="0" dirty="0">
              <a:solidFill>
                <a:srgbClr val="004C22"/>
              </a:solidFill>
              <a:latin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kern="0" dirty="0" smtClean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- 90 </a:t>
            </a:r>
            <a:r>
              <a:rPr lang="ru-RU" sz="2000" kern="0" dirty="0">
                <a:solidFill>
                  <a:srgbClr val="004C22"/>
                </a:solidFill>
                <a:latin typeface="Times New Roman"/>
                <a:ea typeface="Calibri"/>
                <a:cs typeface="Times New Roman"/>
              </a:rPr>
              <a:t>% того, что он сделал сам.</a:t>
            </a:r>
            <a:endParaRPr lang="ru-RU" sz="2000" kern="0" dirty="0">
              <a:solidFill>
                <a:srgbClr val="004C22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kern="0" dirty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   Поэтому учебные занятия, проводимые в </a:t>
            </a:r>
            <a:r>
              <a:rPr lang="ru-RU" sz="2000" kern="0" dirty="0" smtClean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«Точке роста»,  </a:t>
            </a:r>
            <a:r>
              <a:rPr lang="ru-RU" sz="2000" kern="0" dirty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способствуют более </a:t>
            </a:r>
            <a:r>
              <a:rPr lang="ru-RU" sz="2000" b="1" kern="0" dirty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качественному </a:t>
            </a:r>
            <a:r>
              <a:rPr lang="ru-RU" sz="2000" kern="0" dirty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 усвоению материала.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kern="0" dirty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 Как нельзя лучше </a:t>
            </a:r>
            <a:r>
              <a:rPr lang="ru-RU" sz="2000" kern="0" dirty="0" smtClean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можно отследить </a:t>
            </a:r>
            <a:r>
              <a:rPr lang="ru-RU" sz="2000" b="1" kern="0" dirty="0" err="1" smtClean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метапредметные</a:t>
            </a:r>
            <a:r>
              <a:rPr lang="ru-RU" sz="2000" b="1" kern="0" dirty="0" smtClean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kern="0" dirty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связи </a:t>
            </a:r>
            <a:r>
              <a:rPr lang="ru-RU" sz="2000" kern="0" dirty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с основными направлениями работы  </a:t>
            </a:r>
            <a:r>
              <a:rPr lang="ru-RU" sz="2000" kern="0" dirty="0" smtClean="0">
                <a:solidFill>
                  <a:srgbClr val="004C22"/>
                </a:solidFill>
                <a:latin typeface="Times New Roman"/>
                <a:ea typeface="Times New Roman"/>
                <a:cs typeface="Times New Roman"/>
              </a:rPr>
              <a:t>Центра.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60985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оборудования  цифровой лаборатории позволяет качественно изменить процесс обучения химии. Появляется возможность количественных наблюдений, качественных опытов для получения достоверной информации.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экспериментальные данные для учащиеся очень важны, так как они могут самостоятельно делать выводы, обобщать результаты, это повышает мотивацию обучения.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Открывается поле возможностей для популяризации химии среди учеников.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915" y="476672"/>
            <a:ext cx="2448272" cy="287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297" y="3670212"/>
            <a:ext cx="314596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476672"/>
            <a:ext cx="3816423" cy="5112568"/>
          </a:xfrm>
        </p:spPr>
        <p:txBody>
          <a:bodyPr/>
          <a:lstStyle/>
          <a:p>
            <a:pPr algn="l">
              <a:defRPr/>
            </a:pP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499992" y="404664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4C22"/>
                </a:solidFill>
                <a:latin typeface="Times New Roman"/>
                <a:cs typeface="Times New Roman"/>
              </a:rPr>
              <a:t>Цифровые лаборатории обеспечивают автоматизированный сбор и обработку данных прямо во время проведения эксперимента. Это позволяет оценить ход эксперимента и вовремя скорректировать при необходимости. Результаты отображаются в виде графиков, таблиц и могут быть сохранены. </a:t>
            </a:r>
            <a:endParaRPr/>
          </a:p>
          <a:p>
            <a:pPr>
              <a:defRPr/>
            </a:pPr>
            <a:r>
              <a:rPr lang="ru-RU" sz="2000">
                <a:solidFill>
                  <a:srgbClr val="004C22"/>
                </a:solidFill>
                <a:latin typeface="Times New Roman"/>
                <a:cs typeface="Times New Roman"/>
              </a:rPr>
              <a:t>Датчики многофункциональны и могут быть использованы в нескольких темах, в разных классах. Простота использования этой лаборатории позволяет применять ее практически в любом классе и у детей с любым уровнем обученности. 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0842"/>
            <a:ext cx="381238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b="1" dirty="0" smtClean="0"/>
              <a:t>УУД и «Точка роста»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24744"/>
            <a:ext cx="8496944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процессе формирования экспериментальных умений учащиеся  обучаются представлять информацию об исследовании в четырех видах: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вербальном (описывать эксперимент, фиксировать внимание на измеряемых величинах, терминологии);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табличном (заполнять таблицы данных, лежащих в основе построения графиков);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графическом (строить графики по табличным данным, что дает возможность перехода к выдвижению гипотез о характере зависимости между величинами;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формирование исследовательских умений учащихся.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Это все способствует формированию УУД школьников.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365940"/>
              </p:ext>
            </p:extLst>
          </p:nvPr>
        </p:nvGraphicFramePr>
        <p:xfrm>
          <a:off x="467544" y="1484784"/>
          <a:ext cx="8208912" cy="4901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018"/>
                <a:gridCol w="2736018"/>
                <a:gridCol w="2736876"/>
              </a:tblGrid>
              <a:tr h="27591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деятельности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Использованное оборудование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2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Чистые вещества и смеси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работа по теме: «Чистые вещества и смеси»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 электропроводности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5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химической реакции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работа по теме: «Реакции, сопровождающиеся выделением теплоты»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 температуры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3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Массовая доля растворенного вещества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 работа на тему: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«Приготовление растворов солей с определенной массовой долей растворенного вещества»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 массы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11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0629393"/>
              </p:ext>
            </p:extLst>
          </p:nvPr>
        </p:nvGraphicFramePr>
        <p:xfrm>
          <a:off x="467544" y="1484783"/>
          <a:ext cx="8280919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0018"/>
                <a:gridCol w="2760018"/>
                <a:gridCol w="2760883"/>
              </a:tblGrid>
              <a:tr h="2934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деятельности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Использованное оборудование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40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химических реакций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 «Изучение влияния условий проведения химических реакций на скорость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 температуры исследуемой среды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8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 электролитической диссоциации. Сильные и слабые электролиты.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Лабораторный опыт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«Сильные и слабые электролиты»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 температуры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8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Гидролиз солей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работа» Определение уровня рН разных растворов»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 рН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6821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389</Words>
  <Application>Microsoft Office PowerPoint</Application>
  <DocSecurity>0</DocSecurity>
  <PresentationFormat>Экран (4:3)</PresentationFormat>
  <Paragraphs>94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общеобразовательное учреждение «Россошинская средняя школа   имени Героя Советского Союза И.Ф. Бибишева Городищенского района Волгоградской области»</vt:lpstr>
      <vt:lpstr>Слайд 2</vt:lpstr>
      <vt:lpstr>Слайд 3</vt:lpstr>
      <vt:lpstr>задача современной системы образования</vt:lpstr>
      <vt:lpstr>Слайд 5</vt:lpstr>
      <vt:lpstr>Слайд 6</vt:lpstr>
      <vt:lpstr>УУД и «Точка роста»</vt:lpstr>
      <vt:lpstr>ИЗ ОПЫТА РАБОТЫ</vt:lpstr>
      <vt:lpstr>ИЗ ОПЫТА РАБОТЫ</vt:lpstr>
      <vt:lpstr>Из опыта работы</vt:lpstr>
      <vt:lpstr>Ресурсы центра образования «Точка роста» открывают новые возможности урочной и внеурочной деятельности, расширяют поле взаимодействия ученика  и учителя, повышают интерес и мотивацию учащихся к изучению предметов естественно-научной направленности.    </vt:lpstr>
    </vt:vector>
  </TitlesOfParts>
  <Company>SPecialiST RePack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1392684</dc:creator>
  <cp:lastModifiedBy>ГС</cp:lastModifiedBy>
  <cp:revision>172</cp:revision>
  <dcterms:created xsi:type="dcterms:W3CDTF">2022-10-25T19:46:51Z</dcterms:created>
  <dcterms:modified xsi:type="dcterms:W3CDTF">2026-05-28T13:06:27Z</dcterms:modified>
  <dc:identifier/>
  <dc:language/>
  <cp:version/>
</cp:coreProperties>
</file>