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7" r:id="rId8"/>
    <p:sldId id="268" r:id="rId9"/>
    <p:sldId id="264" r:id="rId10"/>
    <p:sldId id="260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Презентация к уроку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русского языка в 4 классе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</a:pPr>
            <a:endParaRPr lang="ru-RU" altLang="ru-RU" sz="24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разработала учитель начальных классов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Россошинской</a:t>
            </a: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НОШ – филиала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МБОУ «</a:t>
            </a:r>
            <a:r>
              <a:rPr lang="ru-RU" altLang="ru-RU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Россошинская</a:t>
            </a: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СОШ»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Борисова Зинаида Васильевна</a:t>
            </a: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2019 </a:t>
            </a:r>
            <a:r>
              <a:rPr lang="ru-RU" alt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год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5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«Золотая осень» И. Левитан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91" y="1214422"/>
            <a:ext cx="8115870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50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54232" cy="66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9922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3384376" cy="26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57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0.19237 C -0.08854 0.20508 -0.09514 0.24046 -0.08108 0.24739 C -0.07101 0.26635 -0.04757 0.26635 -0.03177 0.27052 C 0.05434 0.2682 0.01857 0.27213 0.05712 0.26219 C 0.06458 0.25179 0.05764 0.25942 0.07777 0.25572 C 0.08229 0.25479 0.08611 0.25109 0.09045 0.24948 C 0.10139 0.24508 0.11232 0.24416 0.12378 0.243 C 0.12986 0.24092 0.13524 0.23722 0.14114 0.23468 C 0.16024 0.23537 0.17916 0.23537 0.19826 0.23676 C 0.20694 0.23745 0.21701 0.24439 0.22534 0.24739 C 0.24114 0.25317 0.25468 0.25618 0.27135 0.2578 C 0.28298 0.2615 0.28784 0.26289 0.30156 0.26427 C 0.34218 0.28231 0.40382 0.26312 0.45069 0.25988 C 0.46128 0.25826 0.47048 0.25549 0.4809 0.25364 C 0.49496 0.24416 0.48906 0.24716 0.49826 0.243 C 0.4993 0.24161 0.50017 0.23976 0.50156 0.23884 C 0.50451 0.23699 0.51111 0.23468 0.51111 0.23468 C 0.51371 0.23121 0.51632 0.22751 0.51892 0.22404 C 0.53264 0.20531 0.51962 0.17202 0.52048 0.14589 C 0.52066 0.1415 0.52066 0.13687 0.52222 0.13317 C 0.52656 0.12277 0.54479 0.11283 0.55382 0.10982 C 0.56284 0.09849 0.58889 0.09618 0.6 0.09502 C 0.6151 0.08832 0.59236 0.09942 0.60937 0.0867 C 0.61319 0.08393 0.61788 0.08393 0.62222 0.08231 C 0.62899 0.0763 0.63507 0.07329 0.64271 0.06982 C 0.64427 0.06913 0.64757 0.06751 0.64757 0.06751 C 0.65173 0.05086 0.64548 0.07028 0.65382 0.05919 C 0.65503 0.05757 0.65486 0.05479 0.65555 0.05271 C 0.66007 0.04069 0.66406 0.02982 0.66666 0.01687 C 0.66493 0.00624 0.66493 0.00138 0.65712 -0.00209 C 0.65503 -0.01087 0.65277 -0.0111 0.64757 -0.01688 C 0.64062 -0.02451 0.63455 -0.03353 0.62691 -0.04024 C 0.62482 -0.0444 0.62413 -0.05133 0.62048 -0.05295 C 0.60712 -0.05896 0.59687 -0.06151 0.58246 -0.06336 C 0.57934 -0.06498 0.57587 -0.06544 0.57291 -0.06775 C 0.55937 -0.07792 0.57309 -0.07122 0.5618 -0.07607 C 0.5592 -0.07954 0.55746 -0.08555 0.55382 -0.08671 C 0.53958 -0.09133 0.54531 -0.08902 0.53646 -0.09295 C 0.53159 -0.09735 0.52673 -0.10266 0.52222 -0.10775 C 0.51944 -0.11099 0.51684 -0.11492 0.51423 -0.11839 C 0.51267 -0.12047 0.50937 -0.12486 0.50937 -0.12486 C 0.50781 -0.1311 0.50555 -0.13804 0.50312 -0.14382 C 0.50121 -0.14821 0.4967 -0.15654 0.4967 -0.15654 C 0.49566 -0.1607 0.49253 -0.16509 0.49357 -0.16925 C 0.49618 -0.17943 0.50503 -0.18706 0.51267 -0.19029 C 0.55972 -0.23214 0.62587 -0.19792 0.68246 -0.19885 C 0.68559 -0.20162 0.6908 -0.20232 0.69201 -0.20717 C 0.69305 -0.21133 0.69514 -0.21989 0.69514 -0.21989 C 0.69462 -0.25018 0.69462 -0.28047 0.69357 -0.31076 C 0.6934 -0.31769 0.6908 -0.32509 0.68715 -0.32972 C 0.68316 -0.3459 0.68628 -0.34636 0.67604 -0.35307 C 0.66284 -0.35168 0.6533 -0.34891 0.64114 -0.34451 C 0.63958 -0.34313 0.63837 -0.34081 0.63646 -0.34035 C 0.63472 -0.33989 0.63159 -0.34012 0.63159 -0.34243 C 0.63159 -0.34498 0.63489 -0.34544 0.63646 -0.34683 C 0.63038 -0.33434 0.63489 -0.34197 0.62048 -0.32763 C 0.61701 -0.32417 0.61198 -0.32486 0.60781 -0.32347 C 0.60573 -0.32278 0.60156 -0.32139 0.60156 -0.32139 C 0.575 -0.32347 0.54896 -0.32625 0.52222 -0.32763 C 0.51493 -0.32925 0.50868 -0.33156 0.50156 -0.33411 C 0.49739 -0.33573 0.48889 -0.33827 0.48889 -0.33827 C 0.48524 -0.34266 0.48159 -0.34706 0.47934 -0.35307 C 0.47517 -0.36393 0.4809 -0.35515 0.47448 -0.3637 C 0.47239 -0.3718 0.46944 -0.38104 0.46493 -0.38683 C 0.46597 -0.4155 0.46406 -0.43492 0.47291 -0.45873 C 0.47482 -0.47168 0.47847 -0.4837 0.4809 -0.49688 C 0.48073 -0.50752 0.48837 -0.55769 0.47448 -0.57503 C 0.47239 -0.58313 0.47031 -0.58521 0.46493 -0.58983 C 0.45902 -0.60162 0.45277 -0.6044 0.44271 -0.60879 C 0.43889 -0.61411 0.43368 -0.61665 0.42847 -0.61943 C 0.42534 -0.62104 0.41892 -0.62359 0.41892 -0.62359 C 0.40156 -0.62289 0.38402 -0.62266 0.36666 -0.62151 C 0.35555 -0.62081 0.34444 -0.61503 0.33333 -0.61318 C 0.31007 -0.60532 0.2868 -0.59677 0.26337 -0.58983 C 0.25486 -0.58729 0.24635 -0.58474 0.23802 -0.58128 C 0.23489 -0.57989 0.22847 -0.57711 0.22847 -0.57711 C 0.22639 -0.57295 0.225 -0.56787 0.22222 -0.5644 C 0.22066 -0.56232 0.21875 -0.56047 0.21736 -0.55815 C 0.21371 -0.55237 0.21267 -0.54544 0.20937 -0.53919 C 0.2059 -0.52509 0.20208 -0.51099 0.19826 -0.49688 C 0.19948 -0.47584 0.19722 -0.46729 0.20468 -0.45249 C 0.20694 -0.43353 0.21354 -0.41457 0.22691 -0.40602 C 0.24479 -0.38081 0.27882 -0.40093 0.30468 -0.40162 C 0.321 -0.41272 0.30156 -0.40024 0.31736 -0.4081 C 0.32326 -0.41087 0.32743 -0.41596 0.33333 -0.4185 C 0.33854 -0.42336 0.34149 -0.42867 0.34757 -0.43122 C 0.35659 -0.4437 0.35902 -0.4548 0.3618 -0.47145 C 0.36284 -0.477 0.36493 -0.48833 0.36493 -0.48833 C 0.36441 -0.49896 0.36458 -0.5096 0.36337 -0.52 C 0.36302 -0.52255 0.36093 -0.52417 0.36007 -0.52648 C 0.35798 -0.53365 0.35764 -0.5422 0.35555 -0.5496 C 0.35312 -0.55769 0.34861 -0.56625 0.34444 -0.57295 C 0.3408 -0.57896 0.33611 -0.58012 0.33159 -0.58359 C 0.3283 -0.58613 0.32587 -0.59029 0.32222 -0.59191 C 0.30729 -0.59839 0.29548 -0.60278 0.27916 -0.60463 C 0.26597 -0.61318 0.25607 -0.6155 0.24114 -0.61735 C 0.23038 -0.62081 0.21805 -0.61919 0.20781 -0.61318 C 0.20573 -0.61203 0.20382 -0.60948 0.20156 -0.60879 C 0.19635 -0.60717 0.19097 -0.6074 0.18559 -0.60671 C 0.17205 -0.60209 0.15833 -0.60024 0.14444 -0.59839 C 0.13524 -0.59399 0.12552 -0.5933 0.11562 -0.59191 C 0.08941 -0.58336 0.12656 -0.5963 0.10468 -0.58567 C 0.09271 -0.57989 0.07725 -0.57873 0.06493 -0.57711 C 0.0533 -0.57203 0.04114 -0.56948 0.03003 -0.56232 C 0.01753 -0.54567 0.03264 -0.5637 0.02048 -0.55399 C 0.01927 -0.55284 0.01857 -0.55076 0.01736 -0.5496 C 0.01545 -0.54775 0.01319 -0.54683 0.01111 -0.54544 C 0.00902 -0.54128 0.00677 -0.53688 0.00468 -0.53272 C 0.00364 -0.53064 0.00156 -0.52648 0.00156 -0.52648 C 0.00104 -0.5244 0.00069 -0.52209 2.5E-6 -0.52 C -0.00191 -0.51422 -0.00486 -0.50914 -0.00643 -0.50313 C -0.00816 -0.49619 -0.00938 -0.48902 -0.01111 -0.48209 C -0.01042 -0.46197 -0.01702 -0.42729 0.00156 -0.4185 C 0.01198 -0.40463 0.02864 -0.40116 0.04271 -0.39746 C 0.05798 -0.38752 0.06146 -0.39214 0.08246 -0.39538 C 0.08715 -0.39839 0.09218 -0.40024 0.0967 -0.4037 C 0.10382 -0.40902 0.10208 -0.40995 0.10781 -0.41642 C 0.10937 -0.41804 0.11093 -0.41943 0.11267 -0.42081 C 0.11475 -0.42243 0.11701 -0.42313 0.11892 -0.42498 C 0.12673 -0.4333 0.12621 -0.43399 0.13003 -0.44393 C 0.13368 -0.46937 0.13142 -0.45989 0.13489 -0.47353 C 0.13385 -0.49873 0.13819 -0.51076 0.12691 -0.52648 C 0.12205 -0.5459 0.11892 -0.53827 0.10937 -0.55168 C 0.10833 -0.55307 0.10764 -0.55515 0.10625 -0.55607 C 0.1033 -0.55815 0.0967 -0.56024 0.0967 -0.56024 C 0.07048 -0.58359 0.02795 -0.56509 0.00312 -0.5644 C -0.004 -0.56255 -0.0092 -0.55885 -0.01598 -0.55607 C -0.02205 -0.55052 -0.02795 -0.54775 -0.03507 -0.54544 C -0.04636 -0.53041 -0.03351 -0.54567 -0.04445 -0.53688 C -0.04966 -0.53272 -0.05278 -0.52694 -0.05886 -0.5244 C -0.0632 -0.51839 -0.06719 -0.51422 -0.07309 -0.51168 C -0.0849 -0.49526 -0.09913 -0.48393 -0.10486 -0.46081 C -0.10591 -0.45665 -0.10608 -0.4518 -0.10799 -0.4481 C -0.11007 -0.44393 -0.11441 -0.43561 -0.11441 -0.43561 C -0.11702 -0.42451 -0.11528 -0.43029 -0.12223 -0.41642 C -0.12327 -0.41434 -0.12552 -0.41018 -0.12552 -0.41018 C -0.12795 -0.39677 -0.12587 -0.40417 -0.13334 -0.38891 C -0.13837 -0.37873 -0.13941 -0.3637 -0.14618 -0.35515 C -0.1467 -0.35307 -0.14705 -0.35099 -0.14775 -0.34891 C -0.14861 -0.34659 -0.15018 -0.34474 -0.15087 -0.34243 C -0.15348 -0.33411 -0.15382 -0.32995 -0.15886 -0.32347 C -0.16059 -0.31654 -0.16181 -0.30937 -0.16354 -0.30243 C -0.16354 -0.29596 -0.179 -0.11353 -0.154 -0.04856 C -0.15087 -0.03214 -0.1467 -0.01619 -0.14288 1.15607E-6 C -0.14045 0.0104 -0.13976 0.02219 -0.13507 0.03167 C -0.13125 0.03907 -0.12535 0.04647 -0.12066 0.05271 C -0.11476 0.06034 -0.09514 0.06173 -0.08733 0.06335 C -0.08004 0.06659 -0.0724 0.06682 -0.06511 0.06982 C -0.06354 0.07052 -0.06198 0.07098 -0.06042 0.0719 C -0.05868 0.07306 -0.05729 0.07514 -0.05556 0.07607 C -0.05313 0.07722 -0.05035 0.07722 -0.04775 0.07815 C -0.04445 0.0793 -0.0382 0.08231 -0.0382 0.08231 C -0.01598 0.08161 0.00625 0.08208 0.02847 0.08023 C 0.03402 0.07976 0.03958 0.06335 0.03958 0.06335 C 0.04305 0.04531 0.04496 0.02289 0.03802 0.00624 C 0.03524 -0.00047 0.03159 -0.00648 0.02847 -0.01272 C 0.02743 -0.0148 0.02708 -0.01804 0.02534 -0.01896 C 0.02222 -0.02035 0.0158 -0.02336 0.0158 -0.02336 C 0.00312 -0.02128 -0.00243 -0.02266 -0.00643 -0.00648 C -0.00434 0.00208 -0.0066 1.15607E-6 2.5E-6 1.15607E-6 " pathEditMode="relative" ptsTypes="fffffffffffffffffffffffffffffffffffffffffffffffffffffffffffffffffffffffffffffffff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 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На выбор</a:t>
            </a:r>
            <a:r>
              <a:rPr lang="ru-RU" sz="2800" dirty="0" smtClean="0"/>
              <a:t>: </a:t>
            </a:r>
          </a:p>
          <a:p>
            <a:endParaRPr lang="ru-RU" sz="2800" dirty="0" smtClean="0"/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Упражнение 179 стр. 101 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Мини - сочинение о любой птице (5-6) предложений, можно воспользоваться энциклопедией и выписать самые интересные сведения. Над каждым существительным указать карандашом склонение.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Синяя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птица 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4694" y="1600200"/>
            <a:ext cx="38546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67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театр 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имени Н.И. Сац в Москве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23490" y="1600200"/>
            <a:ext cx="58970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64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Три типа склонения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имён существительных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3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900106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Monotype Corsiva" pitchFamily="66" charset="0"/>
                        </a:rPr>
                        <a:t>1-е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 –</a:t>
                      </a:r>
                      <a:r>
                        <a:rPr lang="ru-RU" sz="4000" b="1" i="1" baseline="0" dirty="0" err="1" smtClean="0">
                          <a:latin typeface="Monotype Corsiva" pitchFamily="66" charset="0"/>
                        </a:rPr>
                        <a:t>скл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.</a:t>
                      </a:r>
                      <a:endParaRPr lang="ru-RU" sz="4000" b="1" i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dirty="0" smtClean="0">
                          <a:latin typeface="Monotype Corsiva" pitchFamily="66" charset="0"/>
                        </a:rPr>
                        <a:t>2-е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 –</a:t>
                      </a:r>
                      <a:r>
                        <a:rPr lang="ru-RU" sz="4000" b="1" i="1" baseline="0" dirty="0" err="1" smtClean="0">
                          <a:latin typeface="Monotype Corsiva" pitchFamily="66" charset="0"/>
                        </a:rPr>
                        <a:t>скл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.</a:t>
                      </a:r>
                      <a:endParaRPr lang="ru-RU" sz="4000" b="1" i="1" dirty="0" smtClean="0">
                        <a:latin typeface="Monotype Corsiva" pitchFamily="66" charset="0"/>
                      </a:endParaRPr>
                    </a:p>
                    <a:p>
                      <a:pPr algn="ctr"/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dirty="0" smtClean="0">
                          <a:latin typeface="Monotype Corsiva" pitchFamily="66" charset="0"/>
                        </a:rPr>
                        <a:t>3-е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 –</a:t>
                      </a:r>
                      <a:r>
                        <a:rPr lang="ru-RU" sz="4000" b="1" i="1" baseline="0" dirty="0" err="1" smtClean="0">
                          <a:latin typeface="Monotype Corsiva" pitchFamily="66" charset="0"/>
                        </a:rPr>
                        <a:t>скл</a:t>
                      </a:r>
                      <a:r>
                        <a:rPr lang="ru-RU" sz="4000" b="1" i="1" baseline="0" dirty="0" smtClean="0">
                          <a:latin typeface="Monotype Corsiva" pitchFamily="66" charset="0"/>
                        </a:rPr>
                        <a:t>.</a:t>
                      </a:r>
                      <a:endParaRPr lang="ru-RU" sz="4000" b="1" i="1" dirty="0" smtClean="0">
                        <a:latin typeface="Monotype Corsiva" pitchFamily="66" charset="0"/>
                      </a:endParaRPr>
                    </a:p>
                    <a:p>
                      <a:endParaRPr lang="ru-RU" sz="40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477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м.р.       ж.р.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м.р.          ср.р.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ж.р.</a:t>
                      </a:r>
                    </a:p>
                    <a:p>
                      <a:pPr algn="ctr"/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477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Папа ,дядя </a:t>
                      </a:r>
                    </a:p>
                    <a:p>
                      <a:pPr algn="ctr"/>
                      <a:endParaRPr lang="ru-RU" sz="2800" b="1" dirty="0" smtClean="0">
                        <a:latin typeface="Monotype Corsiva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Monotype Corsiva" pitchFamily="66" charset="0"/>
                        </a:rPr>
                        <a:t>Няня, мама</a:t>
                      </a:r>
                    </a:p>
                    <a:p>
                      <a:pPr algn="ctr"/>
                      <a:endParaRPr lang="ru-RU" sz="28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Дед, добряк</a:t>
                      </a:r>
                      <a:r>
                        <a:rPr lang="ru-RU" sz="2800" b="1" baseline="0" dirty="0" smtClean="0">
                          <a:latin typeface="Monotype Corsiva" pitchFamily="66" charset="0"/>
                        </a:rPr>
                        <a:t>  </a:t>
                      </a:r>
                    </a:p>
                    <a:p>
                      <a:pPr algn="ctr"/>
                      <a:endParaRPr lang="ru-RU" sz="2800" b="1" baseline="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800" b="1" baseline="0" dirty="0" smtClean="0">
                          <a:latin typeface="Monotype Corsiva" pitchFamily="66" charset="0"/>
                        </a:rPr>
                        <a:t>Добро, солнце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Monotype Corsiva" pitchFamily="66" charset="0"/>
                        </a:rPr>
                        <a:t>Мышь, печь, совесть</a:t>
                      </a:r>
                      <a:endParaRPr lang="ru-RU" sz="28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1538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571876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7224" y="3714752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85918" y="3714752"/>
            <a:ext cx="14287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57686" y="3714752"/>
            <a:ext cx="21431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357818" y="371475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86380" y="3714752"/>
            <a:ext cx="7143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9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Найдите ошибки в рассуждении ученика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68632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C0099"/>
                </a:solidFill>
              </a:rPr>
              <a:t>По земле стелются </a:t>
            </a:r>
            <a:r>
              <a:rPr lang="ru-RU" b="1" i="1" dirty="0" smtClean="0">
                <a:solidFill>
                  <a:srgbClr val="CC0099"/>
                </a:solidFill>
              </a:rPr>
              <a:t>клочья тумана</a:t>
            </a:r>
            <a:r>
              <a:rPr lang="ru-RU" dirty="0">
                <a:solidFill>
                  <a:srgbClr val="CC0099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- В </a:t>
            </a:r>
            <a:r>
              <a:rPr lang="ru-RU" dirty="0"/>
              <a:t>предложении три имени существительных: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земле, клочья, тумана. </a:t>
            </a:r>
            <a:r>
              <a:rPr lang="ru-RU" dirty="0"/>
              <a:t>Выделяю окончания. В слове </a:t>
            </a:r>
            <a:r>
              <a:rPr lang="ru-RU" b="1" i="1" dirty="0">
                <a:solidFill>
                  <a:srgbClr val="C00000"/>
                </a:solidFill>
              </a:rPr>
              <a:t>земле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окончание </a:t>
            </a:r>
            <a:r>
              <a:rPr lang="ru-RU" dirty="0">
                <a:solidFill>
                  <a:srgbClr val="C00000"/>
                </a:solidFill>
              </a:rPr>
              <a:t>–е</a:t>
            </a:r>
            <a:r>
              <a:rPr lang="ru-RU" dirty="0"/>
              <a:t>, это существительное  2-го склонения. В слове </a:t>
            </a:r>
            <a:r>
              <a:rPr lang="ru-RU" b="1" i="1" dirty="0">
                <a:solidFill>
                  <a:srgbClr val="C00000"/>
                </a:solidFill>
              </a:rPr>
              <a:t>клочья</a:t>
            </a:r>
            <a:r>
              <a:rPr lang="ru-RU" i="1" dirty="0"/>
              <a:t> </a:t>
            </a:r>
            <a:r>
              <a:rPr lang="ru-RU" dirty="0"/>
              <a:t>– окончание  </a:t>
            </a:r>
            <a:r>
              <a:rPr lang="ru-RU" dirty="0">
                <a:solidFill>
                  <a:srgbClr val="C00000"/>
                </a:solidFill>
              </a:rPr>
              <a:t>–я</a:t>
            </a:r>
            <a:r>
              <a:rPr lang="ru-RU" dirty="0"/>
              <a:t>, это существительное – 1-го склонения. В слове </a:t>
            </a:r>
            <a:r>
              <a:rPr lang="ru-RU" b="1" i="1" dirty="0">
                <a:solidFill>
                  <a:srgbClr val="C00000"/>
                </a:solidFill>
              </a:rPr>
              <a:t>тумана</a:t>
            </a:r>
            <a:r>
              <a:rPr lang="ru-RU" dirty="0"/>
              <a:t> окончание </a:t>
            </a:r>
            <a:r>
              <a:rPr lang="ru-RU" dirty="0">
                <a:solidFill>
                  <a:srgbClr val="C00000"/>
                </a:solidFill>
              </a:rPr>
              <a:t>– а.</a:t>
            </a:r>
            <a:r>
              <a:rPr lang="ru-RU" dirty="0"/>
              <a:t> Это существительное 1-го склонения.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2450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Алгоритм рассуждения при определении типа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склонения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</a:b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имён существительных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Поставить существительное в начальную форму ( именительный падеж, единственное число).</a:t>
            </a: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род, окончание.</a:t>
            </a: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склонение существительного.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Тема урока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склонения. </a:t>
            </a:r>
          </a:p>
          <a:p>
            <a:pPr algn="ctr">
              <a:buNone/>
            </a:pPr>
            <a:r>
              <a:rPr lang="ru-RU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</a:t>
            </a:r>
            <a:r>
              <a:rPr lang="ru-RU" sz="54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 типа </a:t>
            </a:r>
            <a:r>
              <a:rPr lang="ru-RU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склонения </a:t>
            </a:r>
          </a:p>
          <a:p>
            <a:pPr marL="0" indent="0" algn="ctr">
              <a:buNone/>
            </a:pPr>
            <a:r>
              <a:rPr lang="ru-RU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54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существительного.</a:t>
            </a:r>
            <a:endParaRPr lang="ru-RU" sz="54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01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700" dirty="0"/>
          </a:p>
        </p:txBody>
      </p:sp>
      <p:sp>
        <p:nvSpPr>
          <p:cNvPr id="5" name="Овал 4"/>
          <p:cNvSpPr/>
          <p:nvPr/>
        </p:nvSpPr>
        <p:spPr>
          <a:xfrm>
            <a:off x="723319" y="1124744"/>
            <a:ext cx="2520280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066" y="1096328"/>
            <a:ext cx="2542252" cy="21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3861047"/>
            <a:ext cx="2232248" cy="20843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1880" y="3861048"/>
            <a:ext cx="2520280" cy="2160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300192" y="3573016"/>
            <a:ext cx="2664296" cy="2372419"/>
          </a:xfrm>
          <a:prstGeom prst="triangle">
            <a:avLst>
              <a:gd name="adj" fmla="val 5013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043608" y="1232756"/>
            <a:ext cx="194421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5442394" y="2213289"/>
            <a:ext cx="1715595" cy="864094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Берёзки» И. Прищепа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6922"/>
            <a:ext cx="7128792" cy="55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215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Презентация к уроку  русского языка в 4 классе  </vt:lpstr>
      <vt:lpstr> Синяя птица  </vt:lpstr>
      <vt:lpstr> Детский музыкальный театр   имени Н.И. Сац в Москве  </vt:lpstr>
      <vt:lpstr> Три типа склонения  имён существительных </vt:lpstr>
      <vt:lpstr>Найдите ошибки в рассуждении ученика </vt:lpstr>
      <vt:lpstr> Алгоритм рассуждения при определении типа склонения  имён существительных  </vt:lpstr>
      <vt:lpstr>  Тема урока   </vt:lpstr>
      <vt:lpstr> Физминутка  </vt:lpstr>
      <vt:lpstr> «Берёзки» И. Прищепа  </vt:lpstr>
      <vt:lpstr>«Золотая осень» И. Левитан</vt:lpstr>
      <vt:lpstr> </vt:lpstr>
      <vt:lpstr> Домашнее задание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Зинаида</dc:creator>
  <cp:lastModifiedBy>Зинаида</cp:lastModifiedBy>
  <cp:revision>22</cp:revision>
  <dcterms:modified xsi:type="dcterms:W3CDTF">2022-02-01T03:22:59Z</dcterms:modified>
</cp:coreProperties>
</file>