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80" r:id="rId4"/>
    <p:sldId id="320" r:id="rId5"/>
    <p:sldId id="321" r:id="rId6"/>
    <p:sldId id="322" r:id="rId7"/>
    <p:sldId id="295" r:id="rId8"/>
    <p:sldId id="301" r:id="rId9"/>
    <p:sldId id="310" r:id="rId10"/>
    <p:sldId id="309" r:id="rId11"/>
    <p:sldId id="308" r:id="rId12"/>
    <p:sldId id="296" r:id="rId13"/>
    <p:sldId id="311" r:id="rId14"/>
    <p:sldId id="313" r:id="rId15"/>
    <p:sldId id="312" r:id="rId16"/>
    <p:sldId id="314" r:id="rId17"/>
    <p:sldId id="302" r:id="rId18"/>
    <p:sldId id="303" r:id="rId19"/>
    <p:sldId id="297" r:id="rId20"/>
    <p:sldId id="299" r:id="rId21"/>
    <p:sldId id="315" r:id="rId22"/>
    <p:sldId id="316" r:id="rId23"/>
    <p:sldId id="317" r:id="rId24"/>
    <p:sldId id="319" r:id="rId25"/>
    <p:sldId id="298" r:id="rId26"/>
    <p:sldId id="294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60" d="100"/>
          <a:sy n="60" d="100"/>
        </p:scale>
        <p:origin x="-2021" y="-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22734</c:v>
                </c:pt>
                <c:pt idx="1">
                  <c:v>612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24100</c:v>
                </c:pt>
                <c:pt idx="1">
                  <c:v>505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25407</c:v>
                </c:pt>
                <c:pt idx="1">
                  <c:v>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39552"/>
        <c:axId val="89641344"/>
      </c:barChart>
      <c:catAx>
        <c:axId val="89639552"/>
        <c:scaling>
          <c:orientation val="minMax"/>
        </c:scaling>
        <c:delete val="0"/>
        <c:axPos val="l"/>
        <c:majorTickMark val="out"/>
        <c:minorTickMark val="none"/>
        <c:tickLblPos val="nextTo"/>
        <c:crossAx val="89641344"/>
        <c:crosses val="autoZero"/>
        <c:auto val="1"/>
        <c:lblAlgn val="ctr"/>
        <c:lblOffset val="100"/>
        <c:noMultiLvlLbl val="0"/>
      </c:catAx>
      <c:valAx>
        <c:axId val="8964134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8963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4643801434219243"/>
          <c:w val="1"/>
          <c:h val="0.30320574846506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102263991045068E-2"/>
                  <c:y val="2.4528123328176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Английский</c:v>
                </c:pt>
                <c:pt idx="1">
                  <c:v>Немецкий</c:v>
                </c:pt>
                <c:pt idx="2">
                  <c:v>Французский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1415</c:v>
                </c:pt>
                <c:pt idx="1">
                  <c:v>17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Английский</c:v>
                </c:pt>
                <c:pt idx="1">
                  <c:v>Немецкий</c:v>
                </c:pt>
                <c:pt idx="2">
                  <c:v>Французский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1331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46689449660947E-2"/>
                  <c:y val="2.452812332817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Английский</c:v>
                </c:pt>
                <c:pt idx="1">
                  <c:v>Немецкий</c:v>
                </c:pt>
                <c:pt idx="2">
                  <c:v>Французский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1408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376896"/>
        <c:axId val="33378688"/>
      </c:barChart>
      <c:catAx>
        <c:axId val="33376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33378688"/>
        <c:crosses val="autoZero"/>
        <c:auto val="1"/>
        <c:lblAlgn val="ctr"/>
        <c:lblOffset val="100"/>
        <c:noMultiLvlLbl val="0"/>
      </c:catAx>
      <c:valAx>
        <c:axId val="33378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3768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ОГЭ-2022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22739</c:v>
                </c:pt>
                <c:pt idx="1">
                  <c:v>4020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ОГЭ-2023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24116</c:v>
                </c:pt>
                <c:pt idx="1">
                  <c:v>5524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ОГЭ-2024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25400</c:v>
                </c:pt>
                <c:pt idx="1">
                  <c:v>5819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18816"/>
        <c:axId val="100103296"/>
      </c:barChart>
      <c:catAx>
        <c:axId val="36018816"/>
        <c:scaling>
          <c:orientation val="minMax"/>
        </c:scaling>
        <c:delete val="0"/>
        <c:axPos val="l"/>
        <c:majorTickMark val="out"/>
        <c:minorTickMark val="none"/>
        <c:tickLblPos val="nextTo"/>
        <c:crossAx val="100103296"/>
        <c:crosses val="autoZero"/>
        <c:auto val="1"/>
        <c:lblAlgn val="ctr"/>
        <c:lblOffset val="100"/>
        <c:noMultiLvlLbl val="0"/>
      </c:catAx>
      <c:valAx>
        <c:axId val="10010329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36018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08190537370944E-3"/>
          <c:y val="3.2090360958010315E-2"/>
          <c:w val="0.94259707633405221"/>
          <c:h val="0.8515048306509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8.5</c:v>
                </c:pt>
                <c:pt idx="2">
                  <c:v>34.700000000000003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7.5</c:v>
                </c:pt>
                <c:pt idx="1">
                  <c:v>8.1999999999999993</c:v>
                </c:pt>
                <c:pt idx="2">
                  <c:v>32.9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958532367949305E-2"/>
                  <c:y val="3.1239891619714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3879921014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988224064475576E-2"/>
                  <c:y val="6.2479783239429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7.7</c:v>
                </c:pt>
                <c:pt idx="1">
                  <c:v>8.3000000000000007</c:v>
                </c:pt>
                <c:pt idx="2">
                  <c:v>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40864"/>
        <c:axId val="34342400"/>
      </c:barChart>
      <c:catAx>
        <c:axId val="34340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4342400"/>
        <c:crosses val="autoZero"/>
        <c:auto val="1"/>
        <c:lblAlgn val="ctr"/>
        <c:lblOffset val="100"/>
        <c:noMultiLvlLbl val="0"/>
      </c:catAx>
      <c:valAx>
        <c:axId val="3434240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3434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4410793435325"/>
          <c:y val="0.15099577405614581"/>
          <c:w val="0.30024173850038088"/>
          <c:h val="0.2489066657377052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67206931998235"/>
          <c:y val="9.994774243191085E-3"/>
          <c:w val="0.7255557982506956"/>
          <c:h val="0.63862937074788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1411029544440114E-2"/>
                  <c:y val="3.2882410428973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167456481068197E-2"/>
                  <c:y val="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5223316460745E-2"/>
                  <c:y val="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Обществознание</c:v>
                </c:pt>
                <c:pt idx="1">
                  <c:v>География</c:v>
                </c:pt>
                <c:pt idx="2">
                  <c:v>История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65.8</c:v>
                </c:pt>
                <c:pt idx="1">
                  <c:v>50.3</c:v>
                </c:pt>
                <c:pt idx="2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44877034178941E-3"/>
                  <c:y val="-2.9893100389975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Обществознание</c:v>
                </c:pt>
                <c:pt idx="1">
                  <c:v>География</c:v>
                </c:pt>
                <c:pt idx="2">
                  <c:v>История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61.3</c:v>
                </c:pt>
                <c:pt idx="1">
                  <c:v>55.8</c:v>
                </c:pt>
                <c:pt idx="2">
                  <c:v>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7826835874756E-2"/>
                  <c:y val="1.2091876797116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3879921014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05458741298587E-2"/>
                  <c:y val="6.2478933602481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Обществознание</c:v>
                </c:pt>
                <c:pt idx="1">
                  <c:v>География</c:v>
                </c:pt>
                <c:pt idx="2">
                  <c:v>История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59</c:v>
                </c:pt>
                <c:pt idx="1">
                  <c:v>57.3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4864"/>
        <c:axId val="36831232"/>
      </c:barChart>
      <c:catAx>
        <c:axId val="36804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831232"/>
        <c:crosses val="autoZero"/>
        <c:auto val="1"/>
        <c:lblAlgn val="ctr"/>
        <c:lblOffset val="100"/>
        <c:noMultiLvlLbl val="0"/>
      </c:catAx>
      <c:valAx>
        <c:axId val="368312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3680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66129158761224"/>
          <c:y val="0.15099569915960373"/>
          <c:w val="0.30024173850038088"/>
          <c:h val="0.2489066657377052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oc.fipi.ru/oge/demoversii-specifikacii-kodifikatory/2024/Izmeneniya_KIM_OGE_202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8280920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Организационные вопросы подготовки и </a:t>
            </a:r>
            <a:r>
              <a:rPr lang="ru-RU" sz="2800" smtClean="0"/>
              <a:t>проведения ГИА-9 </a:t>
            </a:r>
            <a:r>
              <a:rPr lang="ru-RU" sz="2800" dirty="0"/>
              <a:t>в </a:t>
            </a:r>
            <a:r>
              <a:rPr lang="ru-RU" sz="2800" dirty="0" smtClean="0"/>
              <a:t>Волгоградской </a:t>
            </a:r>
            <a:r>
              <a:rPr lang="ru-RU" sz="2800" smtClean="0"/>
              <a:t>области </a:t>
            </a:r>
            <a:br>
              <a:rPr lang="ru-RU" sz="2800" smtClean="0"/>
            </a:br>
            <a:r>
              <a:rPr lang="ru-RU" sz="2800" smtClean="0"/>
              <a:t>в 2024 </a:t>
            </a:r>
            <a:r>
              <a:rPr lang="ru-RU" sz="2800" dirty="0" smtClean="0"/>
              <a:t>году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517232"/>
            <a:ext cx="6688832" cy="1126975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Марина Александровна Десятериченко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специалист по УМР НИ ЦОКО</a:t>
            </a:r>
            <a:endParaRPr lang="ru-RU" sz="2000" dirty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5" y="260648"/>
            <a:ext cx="8234956" cy="9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6666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66669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6666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9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 ДПО «Волгоградская академия последипломного образования»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Центр оценки качества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endParaRPr lang="en-US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А у нас в феврале… (готовимся к итоговому собеседованию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203536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1772816"/>
            <a:ext cx="478631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Arial" charset="0"/>
              </a:rPr>
              <a:t>Совещание по подготовке к ГИА-9 в 2024 году. 3 мая 2024</a:t>
            </a:r>
            <a:endParaRPr lang="ru-RU" altLang="ru-RU" sz="1400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1525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Иностранные языки. Устная часть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021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устной части экзаменов используется два типа аудиторий: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1)Аудитория подготовки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(участники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своей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очереди, получают  инструктаж, заполняют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рег.бланки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аудитории подготовки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для заполнения соответствующие формы </a:t>
            </a:r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(?ППЭ-05-01-У, ППЭ-05-02-У, ППЭ-16);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испорченных и бракованных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рег.бланков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инструкции на каждого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экзамена по использованию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ПО; материалы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участники экзамена могут использовать в период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инструктаж (две части) и организует заполнение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рег.бланков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участниками;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организаторами вне аудитории организуют переход в аудитории проведения</a:t>
            </a:r>
          </a:p>
          <a:p>
            <a:pPr marL="0" indent="0">
              <a:buNone/>
            </a:pP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Аудитория проведения </a:t>
            </a:r>
            <a:r>
              <a:rPr lang="ru-RU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(выполнение заданий)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 аудитории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	для заполнения соответствующие формы </a:t>
            </a:r>
            <a:r>
              <a:rPr lang="ru-RU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 ППЭ-05-01-У, ППЭ-05- 03-У); </a:t>
            </a:r>
            <a:r>
              <a:rPr lang="ru-RU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организатора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(код активации</a:t>
            </a:r>
            <a:r>
              <a:rPr lang="ru-RU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инструкции для участников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экзамена; конверт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рег.бланков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загрузке на рабочие станции записи устных ответов ключа доступа к КИМ (выполняется техническим специалистом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 по рабочим станция участников, проводит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инструктаж по процедуре сдачи экзамена,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на заполнение номера аудитории 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регбланке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с заданиями участник проверяет качество записи: произносит свой номер бланка регистрации. 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выполнения экзаменационной работы (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организатора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проводит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записи своих устных ответов участникам экзамена;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в ПО выполнение работы участником (инициировать экзамен следующего участника, либо пригласить технического специалиста для завершения экзамена на рабочем месте);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участников каждой группы бланки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заполнить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строки формы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подпись у участников экзамена;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выполнения экзаменационной работы группой участников экзамена на всех станциях записи ответов в аудитории сообщить об этом организатору вне аудитории, ожидающему у данной аудитории.</a:t>
            </a:r>
          </a:p>
          <a:p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1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Иностранные языки. Устная часть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021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технических сбоев в работе станции записи ответов необходимо выполнить следующие действия: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 аудиторию технического специалиста для устранения возникших неисправностей;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неисправности устранены, то прохождение экзамена продолжается на этой станции записи ответов;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неисправности не могут быть устранены, в аудитории должна быть установлена резервная станция записи ответов, на которой продолжается прохождение экзамена, для активации экзамена используется код активации для основных станций записи ответов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 аудитории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неисправности не могут быть устранены и нет резервной станции записи ответов, то участники, которые должны были сдавать экзамен на вышедшей из строя станции записи ответов, направляются для сдачи экзамена на имеющиеся станции записи ответов в этой аудитории в порядке общей очереди. В этом случае прикреплённому организатору вне аудитории (который приводит участников) необходимо сообщить о выходе из строя станции записи ответов и уменьшении количества участников в одной группе, собираемой из аудиторий подготовки для сдачи экзамена;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 строя вышла единственная станция записи ответов в аудитории и нет возможности её замены, то принимается решение, что участники экзамена не закончили экзамен по объективным причинам с оформлением соответствующего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участники будут направлены на пересдачу экзамена в резервный день по решению председателя ГЭК.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участников экзамена в другую аудиторию категорически запрещено.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0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13" y="260648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dirty="0"/>
              <a:t>Предметная область: </a:t>
            </a:r>
            <a:r>
              <a:rPr lang="ru-RU" sz="2800" dirty="0" smtClean="0"/>
              <a:t>математика </a:t>
            </a:r>
            <a:r>
              <a:rPr lang="ru-RU" sz="2800" dirty="0"/>
              <a:t>и информатика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756642"/>
              </p:ext>
            </p:extLst>
          </p:nvPr>
        </p:nvGraphicFramePr>
        <p:xfrm>
          <a:off x="755576" y="980728"/>
          <a:ext cx="78488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4055" y="3140968"/>
            <a:ext cx="8458067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– 235 минут (3 часа 55 минут)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(КОГЭ) – 150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(2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30 минут)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предметов: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02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Информатика (КОГЭ)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25</a:t>
            </a: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экзаменов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сроки– 6 июня; резервные –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июня, 1-2 июля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КОГЭ)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:основные сроки–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мая, 10 июня, 14 июня;                                            резервные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июня, 1-2 июля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762" cy="747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ИНФОРИАТИКА (КОГЭ)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16000"/>
            <a:ext cx="8821737" cy="5725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!!! Руководитель ППЭ должен быть проинформирован о ПО и  версиях, которое используется в образовательном процессе </a:t>
            </a:r>
          </a:p>
          <a:p>
            <a:r>
              <a:rPr lang="ru-RU" sz="1800" dirty="0"/>
              <a:t>Программные системы и среды, которые должны быть установлены на каждом АРМ участника КОГЭ</a:t>
            </a:r>
          </a:p>
          <a:p>
            <a:r>
              <a:rPr lang="ru-RU" sz="1800" dirty="0" smtClean="0"/>
              <a:t>Пакет </a:t>
            </a:r>
            <a:r>
              <a:rPr lang="ru-RU" sz="1800" dirty="0"/>
              <a:t>из трех программ, входящих в комплекс ПО </a:t>
            </a:r>
            <a:r>
              <a:rPr lang="ru-RU" sz="1800" dirty="0" err="1"/>
              <a:t>Microsoft</a:t>
            </a:r>
            <a:r>
              <a:rPr lang="ru-RU" sz="1800" dirty="0"/>
              <a:t> </a:t>
            </a:r>
            <a:r>
              <a:rPr lang="ru-RU" sz="1800" dirty="0" err="1" smtClean="0"/>
              <a:t>Office</a:t>
            </a:r>
            <a:r>
              <a:rPr lang="ru-RU" sz="1800" dirty="0" smtClean="0"/>
              <a:t>: текстовый редактор </a:t>
            </a:r>
            <a:r>
              <a:rPr lang="ru-RU" sz="1800" dirty="0" err="1" smtClean="0"/>
              <a:t>Word</a:t>
            </a:r>
            <a:r>
              <a:rPr lang="ru-RU" sz="1800" dirty="0" smtClean="0"/>
              <a:t>, электронные таблицы </a:t>
            </a:r>
            <a:r>
              <a:rPr lang="ru-RU" sz="1800" dirty="0" err="1" smtClean="0"/>
              <a:t>Excel</a:t>
            </a:r>
            <a:r>
              <a:rPr lang="ru-RU" sz="1800" dirty="0" smtClean="0"/>
              <a:t>, редактор презентаций </a:t>
            </a:r>
            <a:r>
              <a:rPr lang="ru-RU" sz="1800" dirty="0" err="1" smtClean="0"/>
              <a:t>Power</a:t>
            </a:r>
            <a:r>
              <a:rPr lang="ru-RU" sz="1800" dirty="0" smtClean="0"/>
              <a:t> </a:t>
            </a:r>
            <a:r>
              <a:rPr lang="ru-RU" sz="1800" dirty="0" err="1" smtClean="0"/>
              <a:t>Point</a:t>
            </a:r>
            <a:r>
              <a:rPr lang="ru-RU" sz="1800" dirty="0" smtClean="0"/>
              <a:t>.</a:t>
            </a:r>
            <a:endParaRPr lang="ru-RU" sz="1800" dirty="0"/>
          </a:p>
          <a:p>
            <a:pPr lvl="0"/>
            <a:r>
              <a:rPr lang="ru-RU" sz="1800" dirty="0"/>
              <a:t>Пакет из трех программ, входящих в комплекс ПО </a:t>
            </a:r>
            <a:r>
              <a:rPr lang="ru-RU" sz="1800" dirty="0" err="1"/>
              <a:t>LibreOffice</a:t>
            </a:r>
            <a:r>
              <a:rPr lang="ru-RU" sz="1800" dirty="0"/>
              <a:t>: текстовый редактор </a:t>
            </a:r>
            <a:r>
              <a:rPr lang="ru-RU" sz="1800" dirty="0" err="1"/>
              <a:t>Writer</a:t>
            </a:r>
            <a:r>
              <a:rPr lang="ru-RU" sz="1800" dirty="0"/>
              <a:t>, электронные таблицы </a:t>
            </a:r>
            <a:r>
              <a:rPr lang="ru-RU" sz="1800" dirty="0" err="1"/>
              <a:t>Calc</a:t>
            </a:r>
            <a:r>
              <a:rPr lang="ru-RU" sz="1800" dirty="0"/>
              <a:t>, редактор презентаций </a:t>
            </a:r>
            <a:r>
              <a:rPr lang="ru-RU" sz="1800" dirty="0" err="1"/>
              <a:t>Impress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Алгоритмическая среда Кумир 2.1</a:t>
            </a:r>
            <a:r>
              <a:rPr lang="ru-RU" sz="1800" dirty="0" smtClean="0"/>
              <a:t>. Среда </a:t>
            </a:r>
            <a:r>
              <a:rPr lang="ru-RU" sz="1800" dirty="0"/>
              <a:t>программирования </a:t>
            </a:r>
            <a:r>
              <a:rPr lang="ru-RU" sz="1800" dirty="0" err="1"/>
              <a:t>Pascal</a:t>
            </a:r>
            <a:r>
              <a:rPr lang="ru-RU" sz="1800" dirty="0"/>
              <a:t> ABC.</a:t>
            </a:r>
          </a:p>
          <a:p>
            <a:pPr lvl="0"/>
            <a:r>
              <a:rPr lang="ru-RU" sz="1800" dirty="0"/>
              <a:t>Среда программирования </a:t>
            </a:r>
            <a:r>
              <a:rPr lang="ru-RU" sz="1800" dirty="0" err="1"/>
              <a:t>Python</a:t>
            </a:r>
            <a:r>
              <a:rPr lang="ru-RU" sz="1800" dirty="0"/>
              <a:t> </a:t>
            </a:r>
            <a:r>
              <a:rPr lang="ru-RU" sz="1800" dirty="0" smtClean="0"/>
              <a:t>3.6. Среда </a:t>
            </a:r>
            <a:r>
              <a:rPr lang="ru-RU" sz="1800" dirty="0"/>
              <a:t>программирования </a:t>
            </a:r>
            <a:r>
              <a:rPr lang="ru-RU" sz="1800" dirty="0" err="1"/>
              <a:t>Basic</a:t>
            </a:r>
            <a:r>
              <a:rPr lang="ru-RU" sz="1800" dirty="0"/>
              <a:t> 256.</a:t>
            </a:r>
          </a:p>
          <a:p>
            <a:pPr lvl="0"/>
            <a:r>
              <a:rPr lang="ru-RU" sz="1800" dirty="0"/>
              <a:t>Среда программирования </a:t>
            </a:r>
            <a:r>
              <a:rPr lang="ru-RU" sz="1800" dirty="0" err="1"/>
              <a:t>DevC</a:t>
            </a:r>
            <a:r>
              <a:rPr lang="ru-RU" sz="1800" dirty="0" smtClean="0"/>
              <a:t>++. Среда </a:t>
            </a:r>
            <a:r>
              <a:rPr lang="ru-RU" sz="1800" dirty="0"/>
              <a:t>программирования </a:t>
            </a:r>
            <a:r>
              <a:rPr lang="ru-RU" sz="1800" dirty="0" err="1"/>
              <a:t>Code</a:t>
            </a:r>
            <a:r>
              <a:rPr lang="ru-RU" sz="1800" dirty="0"/>
              <a:t> </a:t>
            </a:r>
            <a:r>
              <a:rPr lang="ru-RU" sz="1800" dirty="0" err="1"/>
              <a:t>Blocs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Архиватор, обеспечивающий распаковку всех популярных типов файловых архивов.</a:t>
            </a:r>
          </a:p>
          <a:p>
            <a:pPr lvl="0"/>
            <a:r>
              <a:rPr lang="ru-RU" sz="1800" dirty="0"/>
              <a:t>Файловый менеджер </a:t>
            </a:r>
            <a:r>
              <a:rPr lang="ru-RU" sz="1800" dirty="0" err="1"/>
              <a:t>Total</a:t>
            </a:r>
            <a:r>
              <a:rPr lang="ru-RU" sz="1800" dirty="0"/>
              <a:t> </a:t>
            </a:r>
            <a:r>
              <a:rPr lang="ru-RU" sz="1800" dirty="0" err="1"/>
              <a:t>Commander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Интернет-браузер для просмотра </a:t>
            </a:r>
            <a:r>
              <a:rPr lang="ru-RU" sz="1800" dirty="0" err="1"/>
              <a:t>html</a:t>
            </a:r>
            <a:r>
              <a:rPr lang="ru-RU" sz="1800" dirty="0"/>
              <a:t>-файлов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При наличии среды выполнение задания №15.1 рассматриваться в </a:t>
            </a:r>
            <a:r>
              <a:rPr lang="ru-RU" sz="1800" dirty="0">
                <a:solidFill>
                  <a:srgbClr val="C00000"/>
                </a:solidFill>
              </a:rPr>
              <a:t>текстовом </a:t>
            </a:r>
            <a:r>
              <a:rPr lang="ru-RU" sz="1800" dirty="0" smtClean="0">
                <a:solidFill>
                  <a:srgbClr val="C00000"/>
                </a:solidFill>
              </a:rPr>
              <a:t>редакторе не будет. Из спецификации: «</a:t>
            </a:r>
            <a:r>
              <a:rPr lang="ru-RU" sz="1800" b="1" dirty="0" smtClean="0">
                <a:solidFill>
                  <a:srgbClr val="C00000"/>
                </a:solidFill>
              </a:rPr>
              <a:t>!!!! </a:t>
            </a:r>
            <a:r>
              <a:rPr lang="ru-RU" sz="1800" b="1" dirty="0">
                <a:solidFill>
                  <a:srgbClr val="C00000"/>
                </a:solidFill>
              </a:rPr>
              <a:t>При отсутствии учебной среды </a:t>
            </a:r>
            <a:r>
              <a:rPr lang="ru-RU" sz="1800" dirty="0">
                <a:solidFill>
                  <a:srgbClr val="C00000"/>
                </a:solidFill>
              </a:rPr>
              <a:t>исполнителя «Робот» решение задания 15.1 записывается в </a:t>
            </a:r>
            <a:r>
              <a:rPr lang="ru-RU" sz="1800" dirty="0" smtClean="0">
                <a:solidFill>
                  <a:srgbClr val="C00000"/>
                </a:solidFill>
              </a:rPr>
              <a:t>простом текстовом редакторе». </a:t>
            </a: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620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Основной функционал организатора на КОГЭ по информатике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32500" lnSpcReduction="20000"/>
          </a:bodyPr>
          <a:lstStyle/>
          <a:p>
            <a:pPr marL="177800" indent="-177800"/>
            <a:r>
              <a:rPr lang="ru-RU" sz="5200" dirty="0" smtClean="0"/>
              <a:t>Получение и заполнение форм; инструкций </a:t>
            </a:r>
            <a:r>
              <a:rPr lang="ru-RU" sz="5200" dirty="0"/>
              <a:t>для участников </a:t>
            </a:r>
            <a:r>
              <a:rPr lang="ru-RU" sz="5200" dirty="0" smtClean="0"/>
              <a:t>экзамена (</a:t>
            </a:r>
            <a:r>
              <a:rPr lang="ru-RU" sz="5200" dirty="0"/>
              <a:t>одна инструкция на аудиторию</a:t>
            </a:r>
            <a:r>
              <a:rPr lang="ru-RU" sz="5200" dirty="0" smtClean="0"/>
              <a:t>); конверт </a:t>
            </a:r>
            <a:r>
              <a:rPr lang="ru-RU" sz="5200" dirty="0"/>
              <a:t>для упаковки использованных черновиков (один конверт на аудиторию); инструкции по использованию ПО для сдачи КОГЭ (для каждого участника); </a:t>
            </a:r>
            <a:r>
              <a:rPr lang="ru-RU" sz="5200" dirty="0" smtClean="0"/>
              <a:t>код </a:t>
            </a:r>
            <a:r>
              <a:rPr lang="ru-RU" sz="5200" dirty="0"/>
              <a:t>активации экзамена на станции </a:t>
            </a:r>
            <a:r>
              <a:rPr lang="ru-RU" sz="5200" dirty="0" smtClean="0"/>
              <a:t>КОГЭ; 1 </a:t>
            </a:r>
            <a:r>
              <a:rPr lang="ru-RU" sz="5200" dirty="0"/>
              <a:t>конверт для упаковки бланков регистрации участников </a:t>
            </a:r>
            <a:r>
              <a:rPr lang="ru-RU" sz="5200" dirty="0" smtClean="0"/>
              <a:t>экзамена.</a:t>
            </a:r>
          </a:p>
          <a:p>
            <a:pPr marL="177800" indent="-177800"/>
            <a:r>
              <a:rPr lang="ru-RU" sz="5200" dirty="0" smtClean="0"/>
              <a:t>Выдача </a:t>
            </a:r>
            <a:r>
              <a:rPr lang="ru-RU" sz="5200" dirty="0" err="1" smtClean="0"/>
              <a:t>рег.бланков</a:t>
            </a:r>
            <a:r>
              <a:rPr lang="ru-RU" sz="5200" dirty="0" smtClean="0"/>
              <a:t> участников; черновиков </a:t>
            </a:r>
            <a:r>
              <a:rPr lang="ru-RU" sz="5200" dirty="0"/>
              <a:t>КОГЭ (на каждого участника экзамена); </a:t>
            </a:r>
            <a:r>
              <a:rPr lang="ru-RU" sz="5200" dirty="0" smtClean="0"/>
              <a:t> черновиков.</a:t>
            </a:r>
          </a:p>
          <a:p>
            <a:pPr marL="177800" indent="-177800"/>
            <a:r>
              <a:rPr lang="ru-RU" sz="5200" dirty="0"/>
              <a:t>Напечатанные бланки регистрации раздаются участникам экзамена в аудитории в произвольном порядке. Вместе с бланками раздаются черновики КОГЭ.</a:t>
            </a:r>
          </a:p>
          <a:p>
            <a:pPr marL="177800" indent="-177800"/>
            <a:r>
              <a:rPr lang="ru-RU" sz="5200" dirty="0" smtClean="0"/>
              <a:t>Во второй </a:t>
            </a:r>
            <a:r>
              <a:rPr lang="ru-RU" sz="5200" dirty="0"/>
              <a:t>часть </a:t>
            </a:r>
            <a:r>
              <a:rPr lang="ru-RU" sz="5200" dirty="0" smtClean="0"/>
              <a:t>инструктажа необходимо </a:t>
            </a:r>
            <a:r>
              <a:rPr lang="ru-RU" sz="5200" dirty="0"/>
              <a:t>запустить процедуру  авторизации участника: нужно внести в поле ПО «Станция КОГЭ для ППЭ» кода с бланка регистрации. В случае успешного прохождения авторизации организатор в аудитории сообщает участникам </a:t>
            </a:r>
            <a:r>
              <a:rPr lang="ru-RU" sz="5200" dirty="0" smtClean="0"/>
              <a:t>код </a:t>
            </a:r>
            <a:r>
              <a:rPr lang="ru-RU" sz="5200" dirty="0"/>
              <a:t>активации для ввода в ПО и автоматизированного начала отсчета времени экзамена</a:t>
            </a:r>
            <a:r>
              <a:rPr lang="ru-RU" sz="5200" dirty="0" smtClean="0"/>
              <a:t>.</a:t>
            </a:r>
          </a:p>
          <a:p>
            <a:pPr marL="177800" indent="-177800"/>
            <a:r>
              <a:rPr lang="ru-RU" sz="5200" dirty="0"/>
              <a:t>Средствами ПО «Станция КОГЭ для ППЭ» на мониторе компьютера отображается текст задания КИМ, </a:t>
            </a:r>
            <a:r>
              <a:rPr lang="ru-RU" sz="5200" i="1" dirty="0"/>
              <a:t>участник ГИА-9 вводит ответы на задания с помощью </a:t>
            </a:r>
            <a:r>
              <a:rPr lang="ru-RU" sz="5200" i="1" dirty="0" smtClean="0"/>
              <a:t>клавиатуры</a:t>
            </a:r>
            <a:r>
              <a:rPr lang="ru-RU" sz="5200" dirty="0" smtClean="0"/>
              <a:t> </a:t>
            </a:r>
            <a:r>
              <a:rPr lang="ru-RU" sz="5200" i="1" dirty="0"/>
              <a:t>самостоятельно. </a:t>
            </a:r>
            <a:endParaRPr lang="ru-RU" sz="5200" i="1" dirty="0" smtClean="0"/>
          </a:p>
          <a:p>
            <a:pPr marL="177800" indent="-177800"/>
            <a:r>
              <a:rPr lang="ru-RU" sz="5200" dirty="0" smtClean="0"/>
              <a:t>По </a:t>
            </a:r>
            <a:r>
              <a:rPr lang="ru-RU" sz="5200" dirty="0"/>
              <a:t>окончании выполнения экзаменационной работы участниками экзамена организатор в аудитории </a:t>
            </a:r>
            <a:r>
              <a:rPr lang="ru-RU" sz="5200" dirty="0" smtClean="0"/>
              <a:t>должен завершить </a:t>
            </a:r>
            <a:r>
              <a:rPr lang="ru-RU" sz="5200" dirty="0"/>
              <a:t>экзамен на станции КОГЭ, нажав на кнопку «Завершить экзамен»;</a:t>
            </a:r>
          </a:p>
          <a:p>
            <a:pPr marL="177800" indent="-177800"/>
            <a:r>
              <a:rPr lang="ru-RU" sz="5200" dirty="0" smtClean="0"/>
              <a:t>Участник  знакомиться </a:t>
            </a:r>
            <a:r>
              <a:rPr lang="ru-RU" sz="5200" dirty="0"/>
              <a:t>с ответами, внесёнными на станцию КОГЭ, и </a:t>
            </a:r>
            <a:r>
              <a:rPr lang="ru-RU" sz="5200" dirty="0" smtClean="0"/>
              <a:t>подтверждает,  нажимает кнопку </a:t>
            </a:r>
            <a:r>
              <a:rPr lang="ru-RU" sz="5200" dirty="0"/>
              <a:t>«Принять</a:t>
            </a:r>
            <a:r>
              <a:rPr lang="ru-RU" sz="5200" dirty="0" smtClean="0"/>
              <a:t>»; знакомится </a:t>
            </a:r>
            <a:r>
              <a:rPr lang="ru-RU" sz="5200" dirty="0"/>
              <a:t>со сформированным протоколом ответов участника КОГЭ и </a:t>
            </a:r>
            <a:r>
              <a:rPr lang="ru-RU" sz="5200" dirty="0" smtClean="0"/>
              <a:t>переходит </a:t>
            </a:r>
            <a:r>
              <a:rPr lang="ru-RU" sz="5200" dirty="0"/>
              <a:t>на страницу «Экзамен закончен</a:t>
            </a:r>
            <a:r>
              <a:rPr lang="ru-RU" sz="5200" dirty="0" smtClean="0"/>
              <a:t>», </a:t>
            </a:r>
            <a:endParaRPr lang="ru-RU" sz="5200" dirty="0"/>
          </a:p>
          <a:p>
            <a:pPr marL="177800" indent="-177800"/>
            <a:r>
              <a:rPr lang="ru-RU" sz="5200" dirty="0" smtClean="0"/>
              <a:t>Контроль за внесением  </a:t>
            </a:r>
            <a:r>
              <a:rPr lang="ru-RU" sz="5200" dirty="0"/>
              <a:t>с экрана компьютера (ноутбука) в бланк регистрации </a:t>
            </a:r>
            <a:r>
              <a:rPr lang="ru-RU" sz="5200" dirty="0" smtClean="0"/>
              <a:t>контрольной суммы, </a:t>
            </a:r>
            <a:r>
              <a:rPr lang="ru-RU" sz="5200" dirty="0"/>
              <a:t>автоматически </a:t>
            </a:r>
            <a:r>
              <a:rPr lang="ru-RU" sz="5200" dirty="0" smtClean="0"/>
              <a:t>сформированной </a:t>
            </a:r>
            <a:r>
              <a:rPr lang="ru-RU" sz="5200" dirty="0"/>
              <a:t>на основе введенных участником экзамена ответов в систему</a:t>
            </a:r>
            <a:r>
              <a:rPr lang="ru-RU" sz="5200" dirty="0" smtClean="0"/>
              <a:t>;</a:t>
            </a:r>
          </a:p>
          <a:p>
            <a:pPr marL="177800" indent="-177800"/>
            <a:r>
              <a:rPr lang="ru-RU" sz="5200" dirty="0" smtClean="0"/>
              <a:t>Запаковать ЭМ соответствующим образом.</a:t>
            </a:r>
            <a:endParaRPr lang="ru-RU" sz="5200" dirty="0"/>
          </a:p>
          <a:p>
            <a:pPr marL="177800" indent="-177800"/>
            <a:endParaRPr lang="ru-RU" sz="5200" dirty="0"/>
          </a:p>
          <a:p>
            <a:pPr marL="177800" indent="-177800"/>
            <a:endParaRPr lang="ru-RU" sz="5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2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КОГЭ по информатике и 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Файлы </a:t>
            </a:r>
            <a:r>
              <a:rPr lang="ru-RU" sz="1800" dirty="0"/>
              <a:t>с выполненными заданиями участникам ГИА-9 необходимо сохранить и загрузить в ПО «Станция КОГЭ для ППЭ» с помощью нажатия соответствующей кнопки. Участнику ГИА-9 необходимо сохранить файлы в папку на рабочем столе компьютера под именами в строгом соответствии с требованиями: </a:t>
            </a:r>
          </a:p>
          <a:p>
            <a:r>
              <a:rPr lang="ru-RU" sz="1800" i="1" u="sng" dirty="0"/>
              <a:t>Формат имени файла с ответом на задание № 13.1 или № 13.2</a:t>
            </a:r>
            <a:r>
              <a:rPr lang="ru-RU" sz="1800" dirty="0"/>
              <a:t> должен иметь следующий вид: «№</a:t>
            </a:r>
            <a:r>
              <a:rPr lang="ru-RU" sz="1800" dirty="0" err="1"/>
              <a:t>задания»_«код</a:t>
            </a:r>
            <a:r>
              <a:rPr lang="ru-RU" sz="1800" dirty="0"/>
              <a:t> с бланка регистрации». «расширение файла»</a:t>
            </a:r>
            <a:r>
              <a:rPr lang="ru-RU" sz="1800" i="1" dirty="0"/>
              <a:t>. </a:t>
            </a:r>
            <a:r>
              <a:rPr lang="ru-RU" sz="1800" dirty="0"/>
              <a:t>Например, 13.1_4561000045.</a:t>
            </a:r>
            <a:r>
              <a:rPr lang="en-US" sz="1800" dirty="0" err="1"/>
              <a:t>ppt</a:t>
            </a:r>
            <a:r>
              <a:rPr lang="ru-RU" sz="1800" dirty="0"/>
              <a:t>, 13.2_3476100045.</a:t>
            </a:r>
            <a:r>
              <a:rPr lang="en-US" sz="1800" dirty="0" err="1"/>
              <a:t>docx</a:t>
            </a:r>
            <a:r>
              <a:rPr lang="ru-RU" sz="1800" dirty="0"/>
              <a:t>. Результат выполненной работы сохраняется в одном файле, т.е. одно выполненное задание – один файл. </a:t>
            </a:r>
          </a:p>
          <a:p>
            <a:r>
              <a:rPr lang="ru-RU" sz="1800" dirty="0"/>
              <a:t>Выполненное задание №14 сохраняется непосредственно в предлагаемом для работы файле в формате электронных таблиц. Переименовывать файл к заданию №14 не нужно. </a:t>
            </a:r>
          </a:p>
          <a:p>
            <a:r>
              <a:rPr lang="ru-RU" sz="1800" i="1" u="sng" dirty="0"/>
              <a:t>Формат имени файла с ответом на задание №15.1 или №15.2</a:t>
            </a:r>
            <a:r>
              <a:rPr lang="ru-RU" sz="1800" dirty="0"/>
              <a:t> должен иметь следующий вид: «№</a:t>
            </a:r>
            <a:r>
              <a:rPr lang="ru-RU" sz="1800" dirty="0" err="1"/>
              <a:t>задания»_«код</a:t>
            </a:r>
            <a:r>
              <a:rPr lang="ru-RU" sz="1800" dirty="0"/>
              <a:t> с бланка </a:t>
            </a:r>
            <a:r>
              <a:rPr lang="ru-RU" sz="1800" dirty="0" err="1"/>
              <a:t>регистрации».«расширение</a:t>
            </a:r>
            <a:r>
              <a:rPr lang="ru-RU" sz="1800" dirty="0"/>
              <a:t> файла». Например, 151_1000045.kum, 152_41000045.pas. Результат выполненной работы сохраняется в одном файле, т.е. одно выполненное задание – один файл. </a:t>
            </a:r>
          </a:p>
          <a:p>
            <a:r>
              <a:rPr lang="ru-RU" sz="1800" dirty="0"/>
              <a:t>В случае если ответ на задание №15.1 или №15.2 содержит проект, включающий в себя более одного файла, проект архивируется участником ГИА-9, с использованием установленной на персональном компьютере программы для архивации, с форматом имени файла, описанным выше (примеры: 15.2_41000045.zip). Одно задание – один файл или архив. 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54304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30028" cy="292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7432" y="4365104"/>
            <a:ext cx="8016180" cy="1038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 -8,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заданий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задания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№15-19, №23-25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02. Математика </a:t>
            </a:r>
            <a:r>
              <a:rPr lang="ru-RU" sz="2400" dirty="0" smtClean="0"/>
              <a:t>(3ч55чмин)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84969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содержащая справочной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чертежей и рисунков </a:t>
            </a:r>
          </a:p>
        </p:txBody>
      </p:sp>
    </p:spTree>
    <p:extLst>
      <p:ext uri="{BB962C8B-B14F-4D97-AF65-F5344CB8AC3E}">
        <p14:creationId xmlns:p14="http://schemas.microsoft.com/office/powerpoint/2010/main" val="386834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Калькулятор использовать на ОГЭ нельзя!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9007"/>
            <a:ext cx="5076056" cy="6802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0" y="1289555"/>
            <a:ext cx="2983495" cy="37236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9" y="1289555"/>
            <a:ext cx="2448513" cy="33894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51" y="3679481"/>
            <a:ext cx="3856749" cy="24586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3055505" cy="90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9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845" y="116632"/>
            <a:ext cx="8229600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Изменения в спецификации ГВЭ-9 в 2024 году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793" y="908720"/>
            <a:ext cx="522007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Математика. Письменная форма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793" y="1292612"/>
            <a:ext cx="8625705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100-е </a:t>
            </a:r>
            <a:r>
              <a:rPr lang="ru-RU" b="1" dirty="0"/>
              <a:t>номерами вариантов </a:t>
            </a:r>
            <a:r>
              <a:rPr lang="ru-RU" dirty="0"/>
              <a:t>– для участников ГВЭ-9 без ОВЗ и обучающихся с ОВЗ: глухих, слабослышащих, позднооглохших, </a:t>
            </a:r>
            <a:r>
              <a:rPr lang="ru-RU" dirty="0" err="1"/>
              <a:t>кохлеарно</a:t>
            </a:r>
            <a:r>
              <a:rPr lang="ru-RU" dirty="0"/>
              <a:t> имплантированных экзаменуемых; с тяжёлыми нарушениями речи; для </a:t>
            </a:r>
            <a:r>
              <a:rPr lang="ru-RU" dirty="0" smtClean="0"/>
              <a:t>обучающихся с НОДА, </a:t>
            </a:r>
            <a:r>
              <a:rPr lang="ru-RU" dirty="0"/>
              <a:t>с расстройствами аутистического спектра; </a:t>
            </a:r>
            <a:r>
              <a:rPr lang="ru-RU" dirty="0" smtClean="0"/>
              <a:t>также кому требуется </a:t>
            </a:r>
            <a:r>
              <a:rPr lang="ru-RU" dirty="0"/>
              <a:t>создание специальных условий (с диабетом, онкологическими заболеваниями, астмой и др.). </a:t>
            </a:r>
            <a:endParaRPr lang="ru-RU" dirty="0" smtClean="0"/>
          </a:p>
          <a:p>
            <a:pPr algn="just"/>
            <a:r>
              <a:rPr lang="ru-RU" b="1" dirty="0" smtClean="0"/>
              <a:t>200-е </a:t>
            </a:r>
            <a:r>
              <a:rPr lang="ru-RU" b="1" dirty="0"/>
              <a:t>номерами вариантов </a:t>
            </a:r>
            <a:r>
              <a:rPr lang="ru-RU" dirty="0"/>
              <a:t>– для </a:t>
            </a:r>
            <a:r>
              <a:rPr lang="ru-RU" u="sng" dirty="0"/>
              <a:t>слепых обучающихся, слабовидящих </a:t>
            </a:r>
            <a:r>
              <a:rPr lang="ru-RU" dirty="0"/>
              <a:t>и </a:t>
            </a:r>
            <a:r>
              <a:rPr lang="ru-RU" dirty="0" err="1"/>
              <a:t>поздноослепших</a:t>
            </a:r>
            <a:r>
              <a:rPr lang="ru-RU" dirty="0"/>
              <a:t> обучающихся. Для слепых обучающихся задания переводятся на рельефно-точечный шрифт Брайля. Экзаменационные материалы аналогичны 100-м номерам вариантов, но в текстах заданий сведено к минимуму количество изображений. </a:t>
            </a:r>
            <a:endParaRPr lang="ru-RU" dirty="0" smtClean="0"/>
          </a:p>
          <a:p>
            <a:pPr algn="just"/>
            <a:r>
              <a:rPr lang="ru-RU" b="1" dirty="0" smtClean="0"/>
              <a:t>300-е </a:t>
            </a:r>
            <a:r>
              <a:rPr lang="ru-RU" b="1" dirty="0"/>
              <a:t>номерами вариантов </a:t>
            </a:r>
            <a:r>
              <a:rPr lang="ru-RU" dirty="0"/>
              <a:t>– для участников ГВЭ-9 </a:t>
            </a:r>
            <a:r>
              <a:rPr lang="ru-RU" u="sng" dirty="0"/>
              <a:t>с </a:t>
            </a:r>
            <a:r>
              <a:rPr lang="ru-RU" u="sng" dirty="0" smtClean="0"/>
              <a:t>ЗПР</a:t>
            </a:r>
            <a:r>
              <a:rPr lang="ru-RU" dirty="0" smtClean="0"/>
              <a:t>, </a:t>
            </a:r>
            <a:r>
              <a:rPr lang="ru-RU" dirty="0"/>
              <a:t>обучающихся по адаптированным основным общеобразовательным программам; для обучающихся с </a:t>
            </a:r>
            <a:r>
              <a:rPr lang="ru-RU" dirty="0" smtClean="0"/>
              <a:t>НОДА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793" y="5154856"/>
            <a:ext cx="5232457" cy="279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Математика. Устная форма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635" y="5560024"/>
            <a:ext cx="8712968" cy="92333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900-е </a:t>
            </a:r>
            <a:r>
              <a:rPr lang="ru-RU" b="1" dirty="0"/>
              <a:t>номера </a:t>
            </a:r>
            <a:r>
              <a:rPr lang="ru-RU" b="1" dirty="0" smtClean="0"/>
              <a:t>билетов.</a:t>
            </a:r>
          </a:p>
          <a:p>
            <a:pPr algn="just"/>
            <a:r>
              <a:rPr lang="ru-RU" dirty="0"/>
              <a:t>Каждый билет состоит из </a:t>
            </a:r>
            <a:r>
              <a:rPr lang="ru-RU" i="1" u="sng" dirty="0"/>
              <a:t>пяти заданий</a:t>
            </a:r>
            <a:r>
              <a:rPr lang="ru-RU" dirty="0"/>
              <a:t>, каждое задание содержит </a:t>
            </a:r>
            <a:r>
              <a:rPr lang="ru-RU" dirty="0" smtClean="0"/>
              <a:t>две альтернативные </a:t>
            </a:r>
            <a:r>
              <a:rPr lang="ru-RU" dirty="0"/>
              <a:t>задачи.</a:t>
            </a:r>
          </a:p>
        </p:txBody>
      </p:sp>
    </p:spTree>
    <p:extLst>
      <p:ext uri="{BB962C8B-B14F-4D97-AF65-F5344CB8AC3E}">
        <p14:creationId xmlns:p14="http://schemas.microsoft.com/office/powerpoint/2010/main" val="299477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/>
              <a:t>Предметная область: </a:t>
            </a:r>
            <a:r>
              <a:rPr lang="ru-RU" sz="2600" dirty="0" smtClean="0"/>
              <a:t>Естественно-научные </a:t>
            </a:r>
            <a:r>
              <a:rPr lang="ru-RU" sz="2600" dirty="0"/>
              <a:t>предметы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57881"/>
              </p:ext>
            </p:extLst>
          </p:nvPr>
        </p:nvGraphicFramePr>
        <p:xfrm>
          <a:off x="11336" y="764704"/>
          <a:ext cx="4608512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249"/>
                <a:gridCol w="835637"/>
                <a:gridCol w="941313"/>
                <a:gridCol w="941313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ОГЭ-2022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ОГЭ-2023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ОГЭ-2024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389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Физика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2048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1814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1959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389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Химия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1943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1975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2105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389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Биология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7892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7923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8547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389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effectLst/>
                          <a:latin typeface="+mn-lt"/>
                        </a:rPr>
                        <a:t>Всего участников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+mn-lt"/>
                        </a:rPr>
                        <a:t>22730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+mn-lt"/>
                        </a:rPr>
                        <a:t>24100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+mn-lt"/>
                        </a:rPr>
                        <a:t>25450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651883"/>
              </p:ext>
            </p:extLst>
          </p:nvPr>
        </p:nvGraphicFramePr>
        <p:xfrm>
          <a:off x="5796136" y="836712"/>
          <a:ext cx="33478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284984"/>
            <a:ext cx="5652120" cy="3573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и физике – 180 минут (3 часа)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– 150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(2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30 минут)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предметов: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03, Химия -04, Биология – 06</a:t>
            </a:r>
          </a:p>
          <a:p>
            <a:pPr algn="ctr"/>
            <a:endParaRPr lang="ru-RU" sz="2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экзаменов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сроки– 30 мая,14 июня;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Химия: основные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сроки– 27 мая,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мая;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сроки– 27 мая,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14июня;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июня, 1-2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2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/>
              <a:t>Предметная область: </a:t>
            </a:r>
            <a:r>
              <a:rPr lang="ru-RU" sz="2600" dirty="0" smtClean="0"/>
              <a:t>русский язык и литература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63883"/>
              </p:ext>
            </p:extLst>
          </p:nvPr>
        </p:nvGraphicFramePr>
        <p:xfrm>
          <a:off x="523460" y="764704"/>
          <a:ext cx="8219256" cy="283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4055" y="3501008"/>
            <a:ext cx="8458067" cy="3240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литературе – 235 минут (3 часа 55 минут)  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предметов: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01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Литература – 18</a:t>
            </a: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экзаменов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сроки– 3 июня; резервные –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июня, 1-2 июля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сроки –14 июня; резервные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июня, 1-2 июля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6" y="764704"/>
            <a:ext cx="894001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8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хим. эксперимента в зад. № 24 осуществляется в кабинете химии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хим.лаборатории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оборудование должно отвечать требованиям санитарно-эпидемиологических правил,  нормативов и требованиям ТБ (раковины с подводкой воды; средств пожаротушения (огнетушитель) в аудитории; аптечки первой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аудитории; шкафов для хранения реактивов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зад.24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приступать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зад.№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При выполнении задания 24 участник экзамена может делать записи в черновиках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задания 24 не допускаются участники экзамена,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инструктаж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технике безопасности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(Инструкция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технике безопасности при выполнении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эксперимента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Метод.рекомендаций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Спецификации КИМ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химии)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совмещение обязанностей специалиста по проведению инструктажа и обеспечению лабораторных работ по химии и эксперта, оценивающего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хим.эксперимент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специалист по химии/эксперт). Во время проведения экзамена специалист по химии/эксперт находится в аудитории и следит за соблюдением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оценивает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вместе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вторым экспертом.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эксперт, оценивающий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 в штабе ППЭ приглашения в аудиторию проведения ОГЭ по химии организатором вне аудитории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участником ГИА-9 правил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 эксперты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прекращают выполнение химического эксперимента участником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04.Химия </a:t>
            </a:r>
            <a:r>
              <a:rPr lang="ru-RU" sz="2700" dirty="0" smtClean="0"/>
              <a:t>(3ч)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32959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04.Химия </a:t>
            </a:r>
            <a:r>
              <a:rPr lang="ru-RU" sz="2700" dirty="0" smtClean="0"/>
              <a:t>(3ч)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3285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специалист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готовит лотки с комплектами  оборудования. В одном лотке должны находится один комплект оборудования и один  комплект реактивов.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 отдельные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столы, на которых будут размещены индивидуальные комплекты, состоящие из лабораторного оборудования и химических реактивов.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зад.24 участники экзамена по указанию организатора в аудитории подходят к одному из столов с лабораторным оборудованием (при необходимости с собой они могут взять черновик с записями решения выполнения задания 23) и приступают к выполнению задания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Участники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поднимают руку и сообщают экспертам об окончании выполнения химического эксперимента. Эксперты подходят к участнику и проставляю баллы за задание № 24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вносят результаты оценивания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оценивания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 24 (лабораторной работы) в аудитории,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допуская информирования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ГИА, организаторов и других лиц о выставляемых баллах,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исключая какое-либо взаимодействие с любыми лицами по вопросу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работы участника.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ситуации, когда разлит или рассыпан химический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реактив, уборку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реактива проводит специалист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лабораторных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18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5371"/>
            <a:ext cx="3431906" cy="495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18" y="1052736"/>
            <a:ext cx="5133544" cy="19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92311"/>
            <a:ext cx="5237212" cy="21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0"/>
            <a:ext cx="5112568" cy="6926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 и формы по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553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03.Физика </a:t>
            </a:r>
            <a:r>
              <a:rPr lang="ru-RU" sz="2400" dirty="0" smtClean="0"/>
              <a:t>(3ч)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КИМ 25 заданий,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 линейкой,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калькулятором.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– экспериментальное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лабораторного оборудования для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выполнения формируются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заблаговременно, до проведения экзамена.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один-два дня до экзамена сообщаются номера комплектов оборудования, которые будут использоваться на экзамене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экзамене присутствует специалист по проведению инструктажа и обеспечению лаб. работ (лаборант или специалист или учитель физики, не преподающий  у данных обучающихся), проводит перед экзаменом инструктаж по ТБ и следит за соблюдением правил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(«Инструкция по правилам безопасности труда при проведении экзамена по физике»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Метод.рекомендаций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Спецификации КИМ по физике) Лаборант может вмешиваться в работу участника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нарушения обучающимся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неисправности оборудования или других нештатных ситуаций.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кабинетах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или кабинетах, отвечающих требованиям безопасности. Лабораторное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размещается в аудитории на специально выделенных столах. Каждый комплект оборудования должен быть помещен в собственный лоток.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выдает на его рабочий стол соответствующий комплект оборудования, при этом выбор оборудования каждый участник осуществляет самостоятельно.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4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Предметная область: </a:t>
            </a:r>
            <a:r>
              <a:rPr lang="ru-RU" sz="2400" dirty="0" smtClean="0"/>
              <a:t>общественно-научные </a:t>
            </a:r>
            <a:r>
              <a:rPr lang="ru-RU" sz="2400" dirty="0"/>
              <a:t>предметы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61386"/>
              </p:ext>
            </p:extLst>
          </p:nvPr>
        </p:nvGraphicFramePr>
        <p:xfrm>
          <a:off x="233772" y="1052736"/>
          <a:ext cx="4680520" cy="186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9783"/>
                <a:gridCol w="848695"/>
                <a:gridCol w="956021"/>
                <a:gridCol w="956021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ОГЭ</a:t>
                      </a:r>
                    </a:p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2022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ОГЭ</a:t>
                      </a:r>
                    </a:p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2023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ОГЭ</a:t>
                      </a:r>
                    </a:p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2024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6192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Обществознание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14767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5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История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5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География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11425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13449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107307"/>
              </p:ext>
            </p:extLst>
          </p:nvPr>
        </p:nvGraphicFramePr>
        <p:xfrm>
          <a:off x="5147692" y="1147056"/>
          <a:ext cx="39963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3068960"/>
            <a:ext cx="5328592" cy="3789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 и обществознанию – 180 минут (3 часа)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 – 150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(2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30 минут)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предметов: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– 07, География -08, Обществознание – 12</a:t>
            </a: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экзаменов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сроки– 27 мая,10 июня;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мая;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14июня;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июня, 1-2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05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66946" y="3284986"/>
            <a:ext cx="6977463" cy="2699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ГИА-11, ВПР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РЦОИ </a:t>
            </a:r>
          </a:p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8(8442)606-607</a:t>
            </a:r>
          </a:p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8(8442)606-608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6" name="Picture 2" descr="http://profobraz.by/wp-content/uploads/2017/01/urov_obrazov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9" y="260648"/>
            <a:ext cx="3059856" cy="21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0162" y="2403738"/>
            <a:ext cx="7067550" cy="964704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3" y="246063"/>
            <a:ext cx="8583612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Изменение в КИМ   ГИА-9  в 2024 году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13" y="1124744"/>
            <a:ext cx="8334127" cy="2304256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Все изменения в КИМ направлены на усиление </a:t>
            </a:r>
            <a:r>
              <a:rPr lang="ru-RU" sz="2000" dirty="0" smtClean="0">
                <a:solidFill>
                  <a:srgbClr val="FF0000"/>
                </a:solidFill>
              </a:rPr>
              <a:t>деятельностной </a:t>
            </a:r>
            <a:r>
              <a:rPr lang="ru-RU" sz="2000" dirty="0" smtClean="0"/>
              <a:t>составляющей экзаменационных моделей: </a:t>
            </a:r>
            <a:r>
              <a:rPr lang="ru-RU" sz="2000" u="sng" dirty="0" smtClean="0"/>
              <a:t>применение умений и навыков анализа различной информации, решения задач, в том числе практических, развернутого объяснения, аргументации </a:t>
            </a:r>
            <a:r>
              <a:rPr lang="ru-RU" sz="2000" dirty="0" smtClean="0"/>
              <a:t>и др.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doc.fipi.ru/oge/demoversii-specifikacii-kodifikatory/2024/Izmeneniya_KIM_OGE_2024.pdf</a:t>
            </a:r>
            <a:endParaRPr lang="ru-RU" sz="16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6575" y="3068960"/>
            <a:ext cx="8625905" cy="3240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Русский язык: </a:t>
            </a:r>
            <a:r>
              <a:rPr lang="ru-RU" sz="2400" dirty="0" smtClean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prstClr val="black"/>
                </a:solidFill>
              </a:rPr>
              <a:t>ведены </a:t>
            </a:r>
            <a:r>
              <a:rPr lang="ru-RU" sz="2400" b="1" dirty="0">
                <a:solidFill>
                  <a:srgbClr val="FF0000"/>
                </a:solidFill>
              </a:rPr>
              <a:t>четыре новых задания </a:t>
            </a:r>
            <a:r>
              <a:rPr lang="ru-RU" sz="2400" dirty="0">
                <a:solidFill>
                  <a:prstClr val="black"/>
                </a:solidFill>
              </a:rPr>
              <a:t>с кратким ответом</a:t>
            </a:r>
            <a:r>
              <a:rPr lang="ru-RU" sz="2400" dirty="0" smtClean="0">
                <a:solidFill>
                  <a:prstClr val="black"/>
                </a:solidFill>
              </a:rPr>
              <a:t>. Скорректирована </a:t>
            </a:r>
            <a:r>
              <a:rPr lang="ru-RU" sz="2400" dirty="0">
                <a:solidFill>
                  <a:prstClr val="black"/>
                </a:solidFill>
              </a:rPr>
              <a:t>формулировка сочинения-рассуждения </a:t>
            </a:r>
            <a:r>
              <a:rPr lang="ru-RU" sz="2400" dirty="0" smtClean="0">
                <a:solidFill>
                  <a:prstClr val="black"/>
                </a:solidFill>
              </a:rPr>
              <a:t>13.3. Скорректированы </a:t>
            </a:r>
            <a:r>
              <a:rPr lang="ru-RU" sz="2400" dirty="0">
                <a:solidFill>
                  <a:prstClr val="black"/>
                </a:solidFill>
              </a:rPr>
              <a:t>критерии оценивания развернутых ответов.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Литература:  </a:t>
            </a:r>
            <a:r>
              <a:rPr lang="ru-RU" sz="2400" dirty="0" smtClean="0">
                <a:solidFill>
                  <a:prstClr val="black"/>
                </a:solidFill>
              </a:rPr>
              <a:t>уточнена </a:t>
            </a:r>
            <a:r>
              <a:rPr lang="ru-RU" sz="2400" dirty="0">
                <a:solidFill>
                  <a:prstClr val="black"/>
                </a:solidFill>
              </a:rPr>
              <a:t>система оценивания выполнения заданий </a:t>
            </a:r>
            <a:r>
              <a:rPr lang="ru-RU" sz="2400" dirty="0" smtClean="0">
                <a:solidFill>
                  <a:prstClr val="black"/>
                </a:solidFill>
              </a:rPr>
              <a:t>1.1/1.2, 2.1/2.2</a:t>
            </a:r>
            <a:r>
              <a:rPr lang="ru-RU" sz="2400" dirty="0">
                <a:solidFill>
                  <a:prstClr val="black"/>
                </a:solidFill>
              </a:rPr>
              <a:t>, 3.1/3.2, а также 5.1–5.5 (в части </a:t>
            </a:r>
            <a:r>
              <a:rPr lang="ru-RU" sz="2400" dirty="0" smtClean="0">
                <a:solidFill>
                  <a:prstClr val="black"/>
                </a:solidFill>
              </a:rPr>
              <a:t>оценивания грамотности</a:t>
            </a:r>
            <a:r>
              <a:rPr lang="ru-RU" sz="2400" dirty="0">
                <a:solidFill>
                  <a:prstClr val="black"/>
                </a:solidFill>
              </a:rPr>
              <a:t>). Максимальный первичный балл за </a:t>
            </a:r>
            <a:r>
              <a:rPr lang="ru-RU" sz="2400" dirty="0" smtClean="0">
                <a:solidFill>
                  <a:prstClr val="black"/>
                </a:solidFill>
              </a:rPr>
              <a:t>работу изменён </a:t>
            </a:r>
            <a:r>
              <a:rPr lang="ru-RU" sz="2400" dirty="0">
                <a:solidFill>
                  <a:prstClr val="black"/>
                </a:solidFill>
              </a:rPr>
              <a:t>с 42 до 37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7403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01.Русский язык </a:t>
            </a:r>
            <a:r>
              <a:rPr lang="ru-RU" sz="2400" dirty="0" smtClean="0"/>
              <a:t>(3ч55мин)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4" y="1124744"/>
            <a:ext cx="8611792" cy="13967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ОГЭ состоит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частей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 зад.)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сжатое изложение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зад.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зад. 2–12)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 с кратким ответом.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(вариативное -13.1, 13.2, 13.3)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8856984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аудитория для проведения ОГЭ по русскому языку должна быть оснащена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или ноутбуком.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изложения присылается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ДП.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прослушивается участниками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с перерывом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мин.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прослушивания текста участникам ГИА разрешается делать записи на листах бумаги для черновиков.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повторного прослушивания участники ГИА приступают к написанию изложения.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488" y="5373216"/>
            <a:ext cx="866899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участникам экзамена предоставляются орфографические словари, позволяющие устанавливать нормативное написание слов, и которыми участники экзамена пользуются при выполнении всех частей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0102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14678"/>
            <a:ext cx="5976664" cy="397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945784" y="364502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4" y="191079"/>
            <a:ext cx="6778377" cy="26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370" y="3140968"/>
            <a:ext cx="1879694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 ОГЭ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16416" y="4023794"/>
            <a:ext cx="827584" cy="9173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1 - 13.1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2 - 13.2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3- 13.3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1313" y="277813"/>
            <a:ext cx="8597900" cy="5572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Литература (3ч. 55 мин)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3"/>
          <p:cNvSpPr>
            <a:spLocks noGrp="1"/>
          </p:cNvSpPr>
          <p:nvPr>
            <p:ph idx="1"/>
          </p:nvPr>
        </p:nvSpPr>
        <p:spPr>
          <a:xfrm>
            <a:off x="236538" y="2708920"/>
            <a:ext cx="8766175" cy="33163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22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1) В аудитории на специально выделенных столах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alt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полные тексты художественных произведений и сборники лирики</a:t>
            </a:r>
            <a:r>
              <a:rPr lang="ru-RU" altLang="ru-RU" sz="22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2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(см. в Спецификации КИМ по литературе )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Участники ОГЭ по мере необходимости работают с текстами за данными столами. Книги следует подготовить таким образом, чтобы у экзаменуемого не возникало возможности работать с комментариями и вступительными статьями к художественным текстам 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(зажимы).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3) Тексты 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не предоставляются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индивидуально каждому участнику.</a:t>
            </a:r>
            <a:endParaRPr lang="ru-RU" altLang="ru-RU" sz="2000" dirty="0" smtClean="0"/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ЭР по литературе выполняется только на бланке №2 (тестовой части нет), поэтому в бланке №1 заполняется только регистрационная часть</a:t>
            </a:r>
          </a:p>
          <a:p>
            <a:pPr marL="0" indent="0" algn="just">
              <a:buFont typeface="Arial" pitchFamily="34" charset="0"/>
              <a:buNone/>
            </a:pPr>
            <a:endParaRPr lang="ru-RU" alt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36538" y="796925"/>
            <a:ext cx="8702675" cy="1785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Экзаменационная работа состоит из двух частей:</a:t>
            </a:r>
          </a:p>
          <a:p>
            <a:pPr algn="just"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предлагается </a:t>
            </a:r>
            <a:r>
              <a:rPr lang="ru-RU" sz="22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комплекса заданий:</a:t>
            </a:r>
          </a:p>
          <a:p>
            <a:pPr algn="just">
              <a:defRPr/>
            </a:pP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Первый - 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анализ фрагмента текста - 2 задания  (1.1 или 1.1; 2.1 или 2.2)</a:t>
            </a:r>
            <a:endParaRPr lang="ru-RU" sz="2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– анализ стихотворения – 2 задания ( 3.1 или 3.2; 4)</a:t>
            </a:r>
          </a:p>
          <a:p>
            <a:pPr algn="just">
              <a:defRPr/>
            </a:pPr>
            <a:r>
              <a:rPr lang="ru-RU" sz="22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Часть 2 </a:t>
            </a:r>
            <a:r>
              <a:rPr lang="ru-RU" sz="2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предлагается на выбор </a:t>
            </a: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2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сочинения 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(5.1-5.5)</a:t>
            </a:r>
          </a:p>
        </p:txBody>
      </p:sp>
    </p:spTree>
    <p:extLst>
      <p:ext uri="{BB962C8B-B14F-4D97-AF65-F5344CB8AC3E}">
        <p14:creationId xmlns:p14="http://schemas.microsoft.com/office/powerpoint/2010/main" val="24714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600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Изменения в спецификации ГВЭ-9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104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100-е </a:t>
            </a:r>
            <a:r>
              <a:rPr lang="ru-RU" sz="1400" b="1" dirty="0"/>
              <a:t>номера вариантов </a:t>
            </a:r>
            <a:r>
              <a:rPr lang="ru-RU" sz="1400" b="1" dirty="0" smtClean="0"/>
              <a:t> </a:t>
            </a:r>
            <a:r>
              <a:rPr lang="ru-RU" sz="1400" dirty="0" smtClean="0"/>
              <a:t>-  </a:t>
            </a:r>
            <a:r>
              <a:rPr lang="ru-RU" sz="1400" u="sng" dirty="0"/>
              <a:t>сжатое изложение по прослушанному тексту с </a:t>
            </a:r>
            <a:r>
              <a:rPr lang="ru-RU" sz="1400" u="sng" dirty="0" smtClean="0"/>
              <a:t>творческим заданием:  </a:t>
            </a:r>
            <a:r>
              <a:rPr lang="ru-RU" sz="1400" dirty="0" smtClean="0"/>
              <a:t>для  в участников в закрытых школах, </a:t>
            </a:r>
            <a:r>
              <a:rPr lang="ru-RU" sz="1400" dirty="0"/>
              <a:t>для обучающихся с НОДА</a:t>
            </a:r>
            <a:r>
              <a:rPr lang="ru-RU" sz="1400" dirty="0" smtClean="0"/>
              <a:t>, </a:t>
            </a:r>
            <a:r>
              <a:rPr lang="ru-RU" sz="1400" dirty="0"/>
              <a:t>а также для </a:t>
            </a:r>
            <a:r>
              <a:rPr lang="ru-RU" sz="1400" dirty="0" smtClean="0"/>
              <a:t>иных категорий </a:t>
            </a:r>
            <a:r>
              <a:rPr lang="ru-RU" sz="1400" dirty="0"/>
              <a:t>участников ГВЭ, которым требуется создание </a:t>
            </a:r>
            <a:r>
              <a:rPr lang="ru-RU" sz="1400" dirty="0" smtClean="0"/>
              <a:t>специальных условий </a:t>
            </a:r>
            <a:r>
              <a:rPr lang="ru-RU" sz="1400" dirty="0"/>
              <a:t>(с диабетом, онкологическими заболеваниями, астмой, </a:t>
            </a:r>
            <a:r>
              <a:rPr lang="ru-RU" sz="1400" dirty="0" smtClean="0"/>
              <a:t>пороком сердца </a:t>
            </a:r>
            <a:r>
              <a:rPr lang="ru-RU" sz="1400" dirty="0"/>
              <a:t>и др</a:t>
            </a:r>
            <a:r>
              <a:rPr lang="ru-RU" sz="1400" dirty="0" smtClean="0"/>
              <a:t>.). </a:t>
            </a:r>
          </a:p>
          <a:p>
            <a:pPr marL="0" indent="0" algn="just">
              <a:buNone/>
            </a:pPr>
            <a:r>
              <a:rPr lang="ru-RU" sz="1400" b="1" dirty="0" smtClean="0"/>
              <a:t>200-е </a:t>
            </a:r>
            <a:r>
              <a:rPr lang="ru-RU" sz="1400" b="1" dirty="0"/>
              <a:t>номера </a:t>
            </a:r>
            <a:r>
              <a:rPr lang="ru-RU" sz="1400" b="1" dirty="0" smtClean="0"/>
              <a:t>вариантов</a:t>
            </a:r>
            <a:r>
              <a:rPr lang="ru-RU" sz="1400" dirty="0" smtClean="0"/>
              <a:t> - </a:t>
            </a:r>
            <a:r>
              <a:rPr lang="ru-RU" sz="1400" u="sng" dirty="0"/>
              <a:t>сжатое изложение по прослушанному тексту с </a:t>
            </a:r>
            <a:r>
              <a:rPr lang="ru-RU" sz="1400" u="sng" dirty="0" smtClean="0"/>
              <a:t>творческим заданием</a:t>
            </a:r>
            <a:r>
              <a:rPr lang="ru-RU" sz="1400" dirty="0" smtClean="0"/>
              <a:t>: для </a:t>
            </a:r>
            <a:r>
              <a:rPr lang="ru-RU" sz="1400" dirty="0"/>
              <a:t>слепых и </a:t>
            </a:r>
            <a:r>
              <a:rPr lang="ru-RU" sz="1400" dirty="0" smtClean="0"/>
              <a:t>слабовидящих обучающихся,  </a:t>
            </a:r>
            <a:r>
              <a:rPr lang="ru-RU" sz="1400" dirty="0"/>
              <a:t>экзаменационные материалы аналогичны </a:t>
            </a:r>
            <a:r>
              <a:rPr lang="ru-RU" sz="1400" dirty="0" smtClean="0"/>
              <a:t>100-м экзаменационным </a:t>
            </a:r>
            <a:r>
              <a:rPr lang="ru-RU" sz="1400" dirty="0"/>
              <a:t>вариантам, однако визуальные образы в текстах </a:t>
            </a:r>
            <a:r>
              <a:rPr lang="ru-RU" sz="1400" dirty="0" smtClean="0"/>
              <a:t>сведены к </a:t>
            </a:r>
            <a:r>
              <a:rPr lang="ru-RU" sz="1400" dirty="0"/>
              <a:t>минимуму. Для слепых обучающихся задания переводятся на </a:t>
            </a:r>
            <a:r>
              <a:rPr lang="ru-RU" sz="1400" dirty="0" err="1"/>
              <a:t>рельефноточечный</a:t>
            </a:r>
            <a:r>
              <a:rPr lang="ru-RU" sz="1400" dirty="0"/>
              <a:t> шрифт </a:t>
            </a:r>
            <a:r>
              <a:rPr lang="ru-RU" sz="1400" dirty="0" smtClean="0"/>
              <a:t>Брайля.</a:t>
            </a:r>
          </a:p>
          <a:p>
            <a:pPr marL="0" indent="0">
              <a:buNone/>
            </a:pPr>
            <a:r>
              <a:rPr lang="ru-RU" sz="1400" b="1" dirty="0" smtClean="0"/>
              <a:t>300-е </a:t>
            </a:r>
            <a:r>
              <a:rPr lang="ru-RU" sz="1400" b="1" dirty="0"/>
              <a:t>номера вариантов </a:t>
            </a:r>
            <a:r>
              <a:rPr lang="ru-RU" sz="1400" dirty="0" smtClean="0"/>
              <a:t>- </a:t>
            </a:r>
            <a:r>
              <a:rPr lang="ru-RU" sz="1400" u="sng" dirty="0" smtClean="0"/>
              <a:t>сжатое </a:t>
            </a:r>
            <a:r>
              <a:rPr lang="ru-RU" sz="1400" u="sng" dirty="0"/>
              <a:t>изложение по прочитанному тексту с творческим </a:t>
            </a:r>
            <a:r>
              <a:rPr lang="ru-RU" sz="1400" u="sng" dirty="0" smtClean="0"/>
              <a:t>заданием</a:t>
            </a:r>
            <a:r>
              <a:rPr lang="ru-RU" sz="1400" dirty="0" smtClean="0"/>
              <a:t>: для </a:t>
            </a:r>
            <a:r>
              <a:rPr lang="ru-RU" sz="1400" dirty="0"/>
              <a:t>глухих, </a:t>
            </a:r>
            <a:r>
              <a:rPr lang="ru-RU" sz="1400" dirty="0" smtClean="0"/>
              <a:t>слабослышащих, позднооглохших</a:t>
            </a:r>
            <a:r>
              <a:rPr lang="ru-RU" sz="1400" dirty="0"/>
              <a:t>, </a:t>
            </a:r>
            <a:r>
              <a:rPr lang="ru-RU" sz="1400" dirty="0" err="1"/>
              <a:t>кохлеарно</a:t>
            </a:r>
            <a:r>
              <a:rPr lang="ru-RU" sz="1400" dirty="0"/>
              <a:t> </a:t>
            </a:r>
            <a:r>
              <a:rPr lang="ru-RU" sz="1400" dirty="0" smtClean="0"/>
              <a:t> имплантированных экзаменуемых, экзаменационные </a:t>
            </a:r>
            <a:r>
              <a:rPr lang="ru-RU" sz="1400" dirty="0"/>
              <a:t>материалы аналогичны 100-м </a:t>
            </a:r>
            <a:r>
              <a:rPr lang="ru-RU" sz="1400" dirty="0" smtClean="0"/>
              <a:t>экзаменационным вариантам</a:t>
            </a:r>
            <a:r>
              <a:rPr lang="ru-RU" sz="1400" dirty="0"/>
              <a:t>, однако звуковые образы в текстах сведены к минимуму.</a:t>
            </a:r>
          </a:p>
          <a:p>
            <a:pPr marL="0" indent="0">
              <a:buNone/>
            </a:pPr>
            <a:r>
              <a:rPr lang="ru-RU" sz="1400" b="1" dirty="0"/>
              <a:t>400-е и 500-е номера </a:t>
            </a:r>
            <a:r>
              <a:rPr lang="ru-RU" sz="1400" b="1" dirty="0" smtClean="0"/>
              <a:t>вариантов </a:t>
            </a:r>
            <a:r>
              <a:rPr lang="ru-RU" sz="1400" dirty="0" smtClean="0"/>
              <a:t>- </a:t>
            </a:r>
            <a:r>
              <a:rPr lang="ru-RU" sz="1400" u="sng" dirty="0"/>
              <a:t>сжатое </a:t>
            </a:r>
            <a:r>
              <a:rPr lang="ru-RU" sz="1400" u="sng" dirty="0" smtClean="0"/>
              <a:t>изложение по </a:t>
            </a:r>
            <a:r>
              <a:rPr lang="ru-RU" sz="1400" u="sng" dirty="0"/>
              <a:t>прослушанному и прочитанному тексту с творческим заданием </a:t>
            </a:r>
            <a:r>
              <a:rPr lang="ru-RU" sz="1400" dirty="0"/>
              <a:t>(</a:t>
            </a:r>
            <a:r>
              <a:rPr lang="ru-RU" sz="1400" dirty="0" smtClean="0"/>
              <a:t>400-е номера </a:t>
            </a:r>
            <a:r>
              <a:rPr lang="ru-RU" sz="1400" dirty="0"/>
              <a:t>вариантов) или </a:t>
            </a:r>
            <a:r>
              <a:rPr lang="ru-RU" sz="1400" u="sng" dirty="0"/>
              <a:t>осложнённое списывание </a:t>
            </a:r>
            <a:r>
              <a:rPr lang="ru-RU" sz="1400" dirty="0"/>
              <a:t>(500-е номера вариантов</a:t>
            </a:r>
            <a:r>
              <a:rPr lang="ru-RU" sz="1400" dirty="0" smtClean="0"/>
              <a:t>) </a:t>
            </a:r>
            <a:r>
              <a:rPr lang="ru-RU" sz="1400" b="1" i="1" dirty="0" smtClean="0"/>
              <a:t>по </a:t>
            </a:r>
            <a:r>
              <a:rPr lang="ru-RU" sz="1400" b="1" i="1" dirty="0"/>
              <a:t>выбору </a:t>
            </a:r>
            <a:r>
              <a:rPr lang="ru-RU" sz="1400" dirty="0" smtClean="0"/>
              <a:t>обучающегося предназначены </a:t>
            </a:r>
            <a:r>
              <a:rPr lang="ru-RU" sz="1400" dirty="0"/>
              <a:t>для </a:t>
            </a:r>
            <a:r>
              <a:rPr lang="ru-RU" sz="1400" dirty="0" smtClean="0"/>
              <a:t>обучающихся с </a:t>
            </a:r>
            <a:r>
              <a:rPr lang="ru-RU" sz="1400" dirty="0"/>
              <a:t>тяжёлыми нарушениями </a:t>
            </a:r>
            <a:r>
              <a:rPr lang="ru-RU" sz="1400" dirty="0" smtClean="0"/>
              <a:t>речи, </a:t>
            </a:r>
            <a:r>
              <a:rPr lang="ru-RU" sz="1400" dirty="0"/>
              <a:t>для </a:t>
            </a:r>
            <a:r>
              <a:rPr lang="ru-RU" sz="1400" dirty="0" smtClean="0"/>
              <a:t>обучающихся </a:t>
            </a:r>
            <a:r>
              <a:rPr lang="ru-RU" sz="1400" dirty="0"/>
              <a:t>с </a:t>
            </a:r>
            <a:r>
              <a:rPr lang="ru-RU" sz="1400" dirty="0" smtClean="0"/>
              <a:t>НОДА, </a:t>
            </a:r>
            <a:r>
              <a:rPr lang="ru-RU" sz="1400" dirty="0"/>
              <a:t>а также для лиц с </a:t>
            </a:r>
            <a:r>
              <a:rPr lang="ru-RU" sz="1400" dirty="0" smtClean="0"/>
              <a:t>ЗПР.</a:t>
            </a:r>
          </a:p>
          <a:p>
            <a:pPr marL="0" indent="0">
              <a:buNone/>
            </a:pPr>
            <a:r>
              <a:rPr lang="ru-RU" sz="1400" b="1" dirty="0" smtClean="0"/>
              <a:t>600-е номера вариантов </a:t>
            </a:r>
            <a:r>
              <a:rPr lang="ru-RU" sz="1400" dirty="0" smtClean="0"/>
              <a:t>–</a:t>
            </a:r>
            <a:r>
              <a:rPr lang="ru-RU" sz="1400" u="sng" dirty="0" smtClean="0"/>
              <a:t>диктант</a:t>
            </a:r>
            <a:r>
              <a:rPr lang="ru-RU" sz="1400" dirty="0" smtClean="0"/>
              <a:t>: для обучающихся с </a:t>
            </a:r>
            <a:r>
              <a:rPr lang="ru-RU" sz="1400" dirty="0"/>
              <a:t>расстройствами аутистического </a:t>
            </a:r>
            <a:r>
              <a:rPr lang="ru-RU" sz="1400" dirty="0" smtClean="0"/>
              <a:t>спектра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3888432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язык. Письменная форма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13176"/>
            <a:ext cx="3888432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язык. Устная форма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445224"/>
            <a:ext cx="8712968" cy="116955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900-е </a:t>
            </a:r>
            <a:r>
              <a:rPr lang="ru-RU" sz="1400" b="1" dirty="0"/>
              <a:t>номера </a:t>
            </a:r>
            <a:r>
              <a:rPr lang="ru-RU" sz="1400" b="1" dirty="0" smtClean="0"/>
              <a:t>билетов.</a:t>
            </a:r>
          </a:p>
          <a:p>
            <a:pPr algn="just"/>
            <a:r>
              <a:rPr lang="ru-RU" sz="1400" b="1" dirty="0" smtClean="0"/>
              <a:t>Три задания: </a:t>
            </a:r>
            <a:r>
              <a:rPr lang="ru-RU" sz="1400" dirty="0" smtClean="0"/>
              <a:t>1) составление </a:t>
            </a:r>
            <a:r>
              <a:rPr lang="ru-RU" sz="1400" dirty="0"/>
              <a:t>небольшого устного </a:t>
            </a:r>
            <a:r>
              <a:rPr lang="ru-RU" sz="1400" dirty="0" smtClean="0"/>
              <a:t>связного высказывания. 2) рассмотреть </a:t>
            </a:r>
            <a:r>
              <a:rPr lang="ru-RU" sz="1400" dirty="0"/>
              <a:t>представленное в </a:t>
            </a:r>
            <a:r>
              <a:rPr lang="ru-RU" sz="1400" dirty="0" smtClean="0"/>
              <a:t>тексте языковое </a:t>
            </a:r>
            <a:r>
              <a:rPr lang="ru-RU" sz="1400" dirty="0"/>
              <a:t>явление и рассказать о нём в устном связном высказывании</a:t>
            </a:r>
            <a:r>
              <a:rPr lang="ru-RU" sz="1400" dirty="0" smtClean="0"/>
              <a:t>. 3) практические </a:t>
            </a:r>
            <a:r>
              <a:rPr lang="ru-RU" sz="1400" dirty="0"/>
              <a:t>задачи в области изученного в </a:t>
            </a:r>
            <a:r>
              <a:rPr lang="ru-RU" sz="1400" dirty="0" smtClean="0"/>
              <a:t>рамках школьного </a:t>
            </a:r>
            <a:r>
              <a:rPr lang="ru-RU" sz="1400" dirty="0"/>
              <a:t>курса материала. Задание нацеливает экзаменуемого на</a:t>
            </a:r>
          </a:p>
          <a:p>
            <a:pPr algn="just"/>
            <a:r>
              <a:rPr lang="ru-RU" sz="1400" dirty="0"/>
              <a:t>составление устного связного высказывания. </a:t>
            </a:r>
          </a:p>
        </p:txBody>
      </p:sp>
    </p:spTree>
    <p:extLst>
      <p:ext uri="{BB962C8B-B14F-4D97-AF65-F5344CB8AC3E}">
        <p14:creationId xmlns:p14="http://schemas.microsoft.com/office/powerpoint/2010/main" val="24351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432048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ОГЭ по английскому, немецкому и французскому языкам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80578"/>
              </p:ext>
            </p:extLst>
          </p:nvPr>
        </p:nvGraphicFramePr>
        <p:xfrm>
          <a:off x="1331640" y="4221088"/>
          <a:ext cx="67687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7469" y="692696"/>
            <a:ext cx="8709587" cy="3312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 ОСНОВНЫЕ СРОКИ </a:t>
            </a:r>
            <a:r>
              <a:rPr lang="ru-RU" sz="2000" dirty="0" smtClean="0"/>
              <a:t>- в разные дни: </a:t>
            </a:r>
          </a:p>
          <a:p>
            <a:pPr algn="ctr"/>
            <a:r>
              <a:rPr lang="ru-RU" sz="2000" dirty="0" smtClean="0"/>
              <a:t>21 мая (вторник)- устная часть, 22 мая (среда)-письменная часть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В РЕЗЕРВНЫЕ СРОКИ </a:t>
            </a:r>
            <a:r>
              <a:rPr lang="ru-RU" sz="2000" dirty="0" smtClean="0"/>
              <a:t>- смешанная модель: 25-26 июня и 1-2 июля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Коды предметов</a:t>
            </a:r>
            <a:r>
              <a:rPr lang="ru-RU" sz="2000" dirty="0" smtClean="0"/>
              <a:t>: Английский устный -29, письменный -9.</a:t>
            </a:r>
          </a:p>
          <a:p>
            <a:r>
              <a:rPr lang="ru-RU" sz="2000" dirty="0" smtClean="0"/>
              <a:t>                                   Немецкий устный -30, письменный – 10.</a:t>
            </a:r>
          </a:p>
          <a:p>
            <a:r>
              <a:rPr lang="ru-RU" sz="2000" dirty="0" smtClean="0"/>
              <a:t>                                   Французский устный – 31, письменный -11.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Продолжительность </a:t>
            </a:r>
            <a:r>
              <a:rPr lang="ru-RU" sz="2000" b="1" dirty="0"/>
              <a:t>проведения:</a:t>
            </a:r>
          </a:p>
          <a:p>
            <a:pPr algn="ctr"/>
            <a:r>
              <a:rPr lang="ru-RU" sz="2000" dirty="0"/>
              <a:t>УСТНАЯ ЧАСТЬ – 15 </a:t>
            </a:r>
            <a:r>
              <a:rPr lang="ru-RU" sz="2000" dirty="0" smtClean="0"/>
              <a:t>минут        ПИСЬМЕННАЯ </a:t>
            </a:r>
            <a:r>
              <a:rPr lang="ru-RU" sz="2000" dirty="0"/>
              <a:t>ЧАСТЬ – 120 минут (2 часа)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9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36240"/>
            <a:ext cx="8526288" cy="6201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Устная часть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 2023 года используем АИС </a:t>
            </a:r>
            <a:r>
              <a:rPr lang="ru-RU" b="1" dirty="0">
                <a:solidFill>
                  <a:schemeClr val="tx1"/>
                </a:solidFill>
              </a:rPr>
              <a:t>ПК «Устный </a:t>
            </a:r>
            <a:r>
              <a:rPr lang="ru-RU" b="1" dirty="0" smtClean="0">
                <a:solidFill>
                  <a:schemeClr val="tx1"/>
                </a:solidFill>
              </a:rPr>
              <a:t>экзамен»: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станция </a:t>
            </a:r>
            <a:r>
              <a:rPr lang="ru-RU" dirty="0"/>
              <a:t>записи ответов </a:t>
            </a:r>
            <a:r>
              <a:rPr lang="ru-RU" dirty="0" smtClean="0"/>
              <a:t>участников в ППЭ;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станция «Приемка» предназначена для загрузки из ППЭ в РЦОИ файлов с ответами </a:t>
            </a:r>
            <a:r>
              <a:rPr lang="ru-RU" dirty="0" smtClean="0"/>
              <a:t>участников;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станция «Проверка» предназначена для проверки устных ответов по иностранным языкам  экспертами предметных </a:t>
            </a:r>
            <a:r>
              <a:rPr lang="ru-RU" dirty="0" smtClean="0"/>
              <a:t>комиссий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ПО </a:t>
            </a:r>
            <a:r>
              <a:rPr lang="ru-RU" dirty="0"/>
              <a:t>на устную часть иностранного языка </a:t>
            </a:r>
            <a:r>
              <a:rPr lang="ru-RU" dirty="0" smtClean="0"/>
              <a:t>присылается за несколько дней, </a:t>
            </a:r>
            <a:r>
              <a:rPr lang="ru-RU" dirty="0" err="1" smtClean="0"/>
              <a:t>КИМы</a:t>
            </a:r>
            <a:r>
              <a:rPr lang="ru-RU" dirty="0" smtClean="0"/>
              <a:t> </a:t>
            </a:r>
            <a:r>
              <a:rPr lang="ru-RU" dirty="0"/>
              <a:t>и ключи к ним рассылаются в день экзамена</a:t>
            </a:r>
            <a:r>
              <a:rPr lang="ru-RU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Рег.бланки</a:t>
            </a:r>
            <a:r>
              <a:rPr lang="ru-RU" dirty="0" smtClean="0"/>
              <a:t> </a:t>
            </a:r>
            <a:r>
              <a:rPr lang="ru-RU" dirty="0"/>
              <a:t>для устной части будут </a:t>
            </a:r>
            <a:r>
              <a:rPr lang="ru-RU" dirty="0" smtClean="0"/>
              <a:t>либо напечатаны в РЦОИ, либо на станции печати в ППЭ  (прорабатывается решение). </a:t>
            </a:r>
          </a:p>
          <a:p>
            <a:r>
              <a:rPr lang="ru-RU" b="1" dirty="0">
                <a:solidFill>
                  <a:srgbClr val="FF0000"/>
                </a:solidFill>
              </a:rPr>
              <a:t>Письменная часть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Если в ППЭ будут установлены станции печати в каждой аудитории, то аудиофайл для </a:t>
            </a:r>
            <a:r>
              <a:rPr lang="ru-RU" dirty="0" err="1" smtClean="0"/>
              <a:t>аудирования</a:t>
            </a:r>
            <a:r>
              <a:rPr lang="ru-RU" dirty="0" smtClean="0"/>
              <a:t> встраивается на ПК, где установлено станции печати, если печать будет в Штабе ППЭ, то аудитория оборудуется ПК для воспроизведения аудиофайла для проведения письменно части (аудиофайл будет присылаться на ДП)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ЭМ для проведения письменной части изготавливаются на станции печати в ППЭ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В аудиозаписи все тексты звучат дважды. Остановка и повторное воспроизведение аудиозаписи запрещаются</a:t>
            </a:r>
            <a:r>
              <a:rPr lang="ru-RU" dirty="0" smtClean="0"/>
              <a:t>. </a:t>
            </a:r>
            <a:r>
              <a:rPr lang="ru-RU" dirty="0"/>
              <a:t>Во время прослушивания </a:t>
            </a:r>
            <a:r>
              <a:rPr lang="ru-RU" dirty="0" smtClean="0"/>
              <a:t>разрешается </a:t>
            </a:r>
            <a:r>
              <a:rPr lang="ru-RU" dirty="0"/>
              <a:t>делать записи в черновиках и КИМ.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309320"/>
            <a:ext cx="8598296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Конверты (ВДП) будут выдаваться в РЦОИ по графику (проинформируем позже)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4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2516</Words>
  <Application>Microsoft Office PowerPoint</Application>
  <PresentationFormat>Экран (4:3)</PresentationFormat>
  <Paragraphs>260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Организационные вопросы подготовки и проведения ГИА-9 в Волгоградской области  в 2024 году</vt:lpstr>
      <vt:lpstr>Предметная область: русский язык и литература</vt:lpstr>
      <vt:lpstr>Изменение в КИМ   ГИА-9  в 2024 году</vt:lpstr>
      <vt:lpstr>01.Русский язык (3ч55мин)</vt:lpstr>
      <vt:lpstr>Презентация PowerPoint</vt:lpstr>
      <vt:lpstr>18. Литература (3ч. 55 мин)</vt:lpstr>
      <vt:lpstr>Изменения в спецификации ГВЭ-9</vt:lpstr>
      <vt:lpstr>ОГЭ по английскому, немецкому и французскому языкам</vt:lpstr>
      <vt:lpstr>Презентация PowerPoint</vt:lpstr>
      <vt:lpstr>Иностранные языки. Устная часть</vt:lpstr>
      <vt:lpstr>Иностранные языки. Устная часть</vt:lpstr>
      <vt:lpstr>Предметная область: математика и информатика</vt:lpstr>
      <vt:lpstr>ИНФОРИАТИКА (КОГЭ)</vt:lpstr>
      <vt:lpstr>Основной функционал организатора на КОГЭ по информатике</vt:lpstr>
      <vt:lpstr>КОГЭ по информатике и ИКТ</vt:lpstr>
      <vt:lpstr>02. Математика (3ч55чмин)</vt:lpstr>
      <vt:lpstr>Калькулятор использовать на ОГЭ нельзя!</vt:lpstr>
      <vt:lpstr>Изменения в спецификации ГВЭ-9 в 2024 году</vt:lpstr>
      <vt:lpstr>Предметная область: Естественно-научные предметы</vt:lpstr>
      <vt:lpstr>Презентация PowerPoint</vt:lpstr>
      <vt:lpstr>04.Химия (3ч)</vt:lpstr>
      <vt:lpstr>04.Химия (3ч)</vt:lpstr>
      <vt:lpstr>Презентация PowerPoint</vt:lpstr>
      <vt:lpstr>03.Физика (3ч)</vt:lpstr>
      <vt:lpstr>Предметная область: общественно-научные предметы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в системе АИС  "Планирование ГИА-9" в 2022 г</dc:title>
  <dc:creator>Марина М.А. Десятериченко</dc:creator>
  <cp:lastModifiedBy>Марина М.А. Десятериченко</cp:lastModifiedBy>
  <cp:revision>141</cp:revision>
  <cp:lastPrinted>2023-11-30T12:21:10Z</cp:lastPrinted>
  <dcterms:created xsi:type="dcterms:W3CDTF">2022-03-15T06:27:00Z</dcterms:created>
  <dcterms:modified xsi:type="dcterms:W3CDTF">2024-05-06T06:26:03Z</dcterms:modified>
</cp:coreProperties>
</file>