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4008" r:id="rId3"/>
    <p:sldMasterId id="2147484021" r:id="rId4"/>
  </p:sldMasterIdLst>
  <p:notesMasterIdLst>
    <p:notesMasterId r:id="rId21"/>
  </p:notesMasterIdLst>
  <p:sldIdLst>
    <p:sldId id="327" r:id="rId5"/>
    <p:sldId id="318" r:id="rId6"/>
    <p:sldId id="330" r:id="rId7"/>
    <p:sldId id="320" r:id="rId8"/>
    <p:sldId id="328" r:id="rId9"/>
    <p:sldId id="351" r:id="rId10"/>
    <p:sldId id="352" r:id="rId11"/>
    <p:sldId id="353" r:id="rId12"/>
    <p:sldId id="346" r:id="rId13"/>
    <p:sldId id="347" r:id="rId14"/>
    <p:sldId id="348" r:id="rId15"/>
    <p:sldId id="338" r:id="rId16"/>
    <p:sldId id="341" r:id="rId17"/>
    <p:sldId id="342" r:id="rId18"/>
    <p:sldId id="343" r:id="rId19"/>
    <p:sldId id="337" r:id="rId20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353C59"/>
    <a:srgbClr val="223C6C"/>
    <a:srgbClr val="3864B2"/>
    <a:srgbClr val="1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85A0-0548-40C4-9C9D-AD43D0C3FFB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94238"/>
            <a:ext cx="5408613" cy="4446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4256B-CC14-4249-9796-DE6BEFE8A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E9AF3-CFC7-4044-9E4E-F44C3F857E7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E9AF3-CFC7-4044-9E4E-F44C3F857E7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9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4643985d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8125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4643985d9_0_36:notes"/>
          <p:cNvSpPr txBox="1">
            <a:spLocks noGrp="1"/>
          </p:cNvSpPr>
          <p:nvPr>
            <p:ph type="body" idx="1"/>
          </p:nvPr>
        </p:nvSpPr>
        <p:spPr>
          <a:xfrm>
            <a:off x="676117" y="4694040"/>
            <a:ext cx="5408930" cy="4446984"/>
          </a:xfrm>
          <a:prstGeom prst="rect">
            <a:avLst/>
          </a:prstGeom>
        </p:spPr>
        <p:txBody>
          <a:bodyPr spcFirstLastPara="1" wrap="square" lIns="91644" tIns="91644" rIns="91644" bIns="9164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02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D91794-21E6-4F15-8826-B85C59A48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A8F00A-2FBD-4907-B623-D662DFD3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B22554-0682-4E3D-8387-966A3E80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D63C90-F7AE-4550-8603-9220F08D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551A34-F08C-4A78-BE1C-93515541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1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79898-238A-4CC9-9370-DC000F2E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3401FB-60A4-4683-A213-67722782A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A26CF9-223A-4623-B38D-9B0B238D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646D3B-2F22-4E0A-8100-8614FEC6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54BDDF-D576-49C8-978B-D666DBAA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EFFF2BE-585D-4607-B580-40C3971DC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664974-8C52-41B7-81E8-89FC3372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47E5E8-A215-4020-A422-9704DF0A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48485E-8066-4112-A97A-1F3CDE14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45633-949F-4B4D-937B-BA79E46B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1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91794-21E6-4F15-8826-B85C59A48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A8F00A-2FBD-4907-B623-D662DFD3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B22554-0682-4E3D-8387-966A3E80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D63C90-F7AE-4550-8603-9220F08D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551A34-F08C-4A78-BE1C-93515541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D9C873-FBBA-46F5-9877-418ABC85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9E49AF-AAC3-4127-91F4-2D1939A4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E8D5B6-04FF-446B-956A-D503798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9CE08D-2CE3-47A4-B29D-380BE40A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0ADC14-DF0E-4E3C-B44D-E1F2F0F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1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44075-D6FC-475E-A628-2DEAE39F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A8E768-271B-4FCC-800A-88F56D39B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37A666-E029-47C9-91C5-6705E744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CC98B7-D836-4D26-B7C0-A88654E3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0FAD2A-6D94-4C6E-8EB3-4E558674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01B9DA-D0A8-4A93-8503-5B2E295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CA984A-2F5E-4F27-8EBE-972000C1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6DA500B-A604-40DD-A46E-C49BBFD7A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3CBF46-1BC0-49F3-BD0C-62F8394B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0DFFEF-D95A-4050-B0A2-B8E6023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EF828F-A9F0-4846-94D3-02661315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9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C4284-16CD-4EA5-95C2-EC9F14B6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027D88-C925-4728-87EA-0D9E3C8E8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5E76540-29A3-4B5D-ABF3-E8F72C85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DFEFBD-9C6B-411C-8267-83FB3B79E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52039E-C231-467F-8FA7-B8668FD84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248298-0F77-4671-B102-01CBF8A8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D80ABA1-9F01-48F2-9EAE-F77C644C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CE4F699-864F-45D8-B271-58F79F66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74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448576-6001-4803-AEC2-BD99857D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2101666-BA92-47D6-8A07-774333FD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34B98B-EF23-41F6-8EF1-BBDE868F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42F33F-476D-46B3-B667-00F51A89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3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5562872-B99F-4442-B834-18C0E5BF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C9C8658-7BFD-4646-9229-00E2DE14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8F007BB-78C8-49BE-8323-D929F93B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3C2787-CAFD-4E07-97B8-DB9463CF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11883C-0860-4B5A-B104-FA223C41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4C3343-EB66-497A-9157-5F8021D11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42ACCAA-4FB6-43E4-B4D2-3DB7D5A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1DD8EC-2BDC-4EDE-9A88-1675E521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2FA14B-7841-48E7-9FAE-8AA9B848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3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9C873-FBBA-46F5-9877-418ABC85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9E49AF-AAC3-4127-91F4-2D1939A4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E8D5B6-04FF-446B-956A-D503798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9CE08D-2CE3-47A4-B29D-380BE40A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0ADC14-DF0E-4E3C-B44D-E1F2F0F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84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78BCCB-4E33-45AB-BE18-52B0A1C0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ABA9AAF-0C57-4A0C-84F0-829AAB01D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6BC26A-2F25-49B2-98B8-74E519DA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086990-A578-4CB5-972B-28F1629C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7E3C5B-111F-4FFF-93D4-60731252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BFC962-F8FC-43C7-8012-FBFAE5A5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3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479898-238A-4CC9-9370-DC000F2E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3401FB-60A4-4683-A213-67722782A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A26CF9-223A-4623-B38D-9B0B238D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646D3B-2F22-4E0A-8100-8614FEC6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54BDDF-D576-49C8-978B-D666DBAA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2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EFFF2BE-585D-4607-B580-40C3971DC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6664974-8C52-41B7-81E8-89FC3372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47E5E8-A215-4020-A422-9704DF0A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48485E-8066-4112-A97A-1F3CDE14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445633-949F-4B4D-937B-BA79E46B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91794-21E6-4F15-8826-B85C59A48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A8F00A-2FBD-4907-B623-D662DFD3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B22554-0682-4E3D-8387-966A3E80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D63C90-F7AE-4550-8603-9220F08D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551A34-F08C-4A78-BE1C-93515541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0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D9C873-FBBA-46F5-9877-418ABC85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9E49AF-AAC3-4127-91F4-2D1939A4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E8D5B6-04FF-446B-956A-D503798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9CE08D-2CE3-47A4-B29D-380BE40A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0ADC14-DF0E-4E3C-B44D-E1F2F0F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37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44075-D6FC-475E-A628-2DEAE39F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A8E768-271B-4FCC-800A-88F56D39B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37A666-E029-47C9-91C5-6705E744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CC98B7-D836-4D26-B7C0-A88654E3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0FAD2A-6D94-4C6E-8EB3-4E558674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0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01B9DA-D0A8-4A93-8503-5B2E295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CA984A-2F5E-4F27-8EBE-972000C1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6DA500B-A604-40DD-A46E-C49BBFD7A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3CBF46-1BC0-49F3-BD0C-62F8394B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0DFFEF-D95A-4050-B0A2-B8E6023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EF828F-A9F0-4846-94D3-02661315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68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C4284-16CD-4EA5-95C2-EC9F14B6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027D88-C925-4728-87EA-0D9E3C8E8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5E76540-29A3-4B5D-ABF3-E8F72C85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DFEFBD-9C6B-411C-8267-83FB3B79E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52039E-C231-467F-8FA7-B8668FD84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248298-0F77-4671-B102-01CBF8A8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D80ABA1-9F01-48F2-9EAE-F77C644C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CE4F699-864F-45D8-B271-58F79F66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84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448576-6001-4803-AEC2-BD99857D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2101666-BA92-47D6-8A07-774333FD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34B98B-EF23-41F6-8EF1-BBDE868F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42F33F-476D-46B3-B667-00F51A89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73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5562872-B99F-4442-B834-18C0E5BF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C9C8658-7BFD-4646-9229-00E2DE14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8F007BB-78C8-49BE-8323-D929F93B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44075-D6FC-475E-A628-2DEAE39F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A8E768-271B-4FCC-800A-88F56D39B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37A666-E029-47C9-91C5-6705E744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CC98B7-D836-4D26-B7C0-A88654E3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0FAD2A-6D94-4C6E-8EB3-4E558674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62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3C2787-CAFD-4E07-97B8-DB9463CF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11883C-0860-4B5A-B104-FA223C41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4C3343-EB66-497A-9157-5F8021D11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42ACCAA-4FB6-43E4-B4D2-3DB7D5A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1DD8EC-2BDC-4EDE-9A88-1675E521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2FA14B-7841-48E7-9FAE-8AA9B848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55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78BCCB-4E33-45AB-BE18-52B0A1C0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ABA9AAF-0C57-4A0C-84F0-829AAB01D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6BC26A-2F25-49B2-98B8-74E519DA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086990-A578-4CB5-972B-28F1629C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7E3C5B-111F-4FFF-93D4-60731252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BFC962-F8FC-43C7-8012-FBFAE5A5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54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479898-238A-4CC9-9370-DC000F2E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3401FB-60A4-4683-A213-67722782A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A26CF9-223A-4623-B38D-9B0B238D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646D3B-2F22-4E0A-8100-8614FEC6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54BDDF-D576-49C8-978B-D666DBAA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60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EFFF2BE-585D-4607-B580-40C3971DC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6664974-8C52-41B7-81E8-89FC3372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47E5E8-A215-4020-A422-9704DF0A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48485E-8066-4112-A97A-1F3CDE14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445633-949F-4B4D-937B-BA79E46B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80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;p4"/>
          <p:cNvGrpSpPr/>
          <p:nvPr/>
        </p:nvGrpSpPr>
        <p:grpSpPr>
          <a:xfrm>
            <a:off x="0" y="5204894"/>
            <a:ext cx="12192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/>
              <a:endParaRPr sz="1900" dirty="0">
                <a:solidFill>
                  <a:prstClr val="black"/>
                </a:solidFill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/>
              <a:endParaRPr sz="1900"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/>
              <a:endParaRPr sz="1900" dirty="0">
                <a:solidFill>
                  <a:prstClr val="black"/>
                </a:solidFill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/>
              <a:endParaRPr sz="1900" dirty="0">
                <a:solidFill>
                  <a:prstClr val="black"/>
                </a:solidFill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/>
              <a:endParaRPr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46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8131177" y="9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FFFFFF"/>
                </a:solidFill>
              </a:rPr>
              <a:pPr/>
              <a:t>‹#›</a:t>
            </a:fld>
            <a:endParaRPr lang="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4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;p3"/>
          <p:cNvGrpSpPr/>
          <p:nvPr/>
        </p:nvGrpSpPr>
        <p:grpSpPr>
          <a:xfrm>
            <a:off x="8131177" y="9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FFFFFF"/>
                </a:solidFill>
              </a:rPr>
              <a:pPr/>
              <a:t>‹#›</a:t>
            </a:fld>
            <a:endParaRPr lang="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46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>
                <a:solidFill>
                  <a:srgbClr val="434343"/>
                </a:solidFill>
              </a:rPr>
              <a:pPr/>
              <a:t>‹#›</a:t>
            </a:fld>
            <a:endParaRPr lang="ru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21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050" lvl="1" indent="-40635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573" lvl="2" indent="-40635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098" lvl="3" indent="-40635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20" lvl="4" indent="-40635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143" lvl="5" indent="-40635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667" lvl="6" indent="-40635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191" lvl="7" indent="-40635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718" lvl="8" indent="-40635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>
                <a:solidFill>
                  <a:srgbClr val="434343"/>
                </a:solidFill>
              </a:rPr>
              <a:pPr/>
              <a:t>‹#›</a:t>
            </a:fld>
            <a:endParaRPr lang="ru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87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;p8"/>
          <p:cNvGrpSpPr/>
          <p:nvPr/>
        </p:nvGrpSpPr>
        <p:grpSpPr>
          <a:xfrm>
            <a:off x="8131177" y="9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FFFFFF"/>
                </a:solidFill>
              </a:rPr>
              <a:pPr/>
              <a:t>‹#›</a:t>
            </a:fld>
            <a:endParaRPr lang="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4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1B9DA-D0A8-4A93-8503-5B2E295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CA984A-2F5E-4F27-8EBE-972000C1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DA500B-A604-40DD-A46E-C49BBFD7A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3CBF46-1BC0-49F3-BD0C-62F8394B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0DFFEF-D95A-4050-B0A2-B8E6023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EF828F-A9F0-4846-94D3-02661315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24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914309">
              <a:buClr>
                <a:srgbClr val="000000"/>
              </a:buClr>
              <a:buFont typeface="Arial"/>
              <a:buNone/>
            </a:pPr>
            <a:endParaRPr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marL="609523" lvl="0" indent="-45714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050" lvl="1" indent="-42328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573" lvl="2" indent="-42328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098" lvl="3" indent="-42328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620" lvl="4" indent="-42328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143" lvl="5" indent="-42328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6667" lvl="6" indent="-42328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191" lvl="7" indent="-42328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5718" lvl="8" indent="-42328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FFFFFF"/>
                </a:solidFill>
              </a:rPr>
              <a:pPr/>
              <a:t>‹#›</a:t>
            </a:fld>
            <a:endParaRPr lang="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72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marL="609523" lvl="0" indent="-304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>
                <a:solidFill>
                  <a:srgbClr val="434343"/>
                </a:solidFill>
              </a:rPr>
              <a:pPr/>
              <a:t>‹#›</a:t>
            </a:fld>
            <a:endParaRPr lang="ru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18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;p11"/>
          <p:cNvGrpSpPr/>
          <p:nvPr/>
        </p:nvGrpSpPr>
        <p:grpSpPr>
          <a:xfrm>
            <a:off x="8131177" y="9"/>
            <a:ext cx="4060833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buFont typeface="Arial"/>
                <a:buNone/>
              </a:pPr>
              <a:endParaRPr sz="19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5714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050" lvl="1" indent="-423280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573" lvl="2" indent="-423280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098" lvl="3" indent="-423280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620" lvl="4" indent="-423280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143" lvl="5" indent="-423280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6667" lvl="6" indent="-423280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191" lvl="7" indent="-423280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5718" lvl="8" indent="-423280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FFFFFF"/>
                </a:solidFill>
              </a:rPr>
              <a:pPr/>
              <a:t>‹#›</a:t>
            </a:fld>
            <a:endParaRPr lang="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13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D9C873-FBBA-46F5-9877-418ABC85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9E49AF-AAC3-4127-91F4-2D1939A4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E8D5B6-04FF-446B-956A-D503798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09"/>
            <a:fld id="{43C426E6-E8D2-410E-BA0D-3377F381DDD8}" type="datetimeFigureOut">
              <a:rPr lang="ru-RU" sz="1900" smtClean="0">
                <a:solidFill>
                  <a:srgbClr val="2A3990"/>
                </a:solidFill>
              </a:rPr>
              <a:pPr defTabSz="914309"/>
              <a:t>01.04.2022</a:t>
            </a:fld>
            <a:endParaRPr lang="ru-RU" sz="1900">
              <a:solidFill>
                <a:srgbClr val="2A399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9CE08D-2CE3-47A4-B29D-380BE40A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09"/>
            <a:endParaRPr lang="ru-RU" sz="1900">
              <a:solidFill>
                <a:srgbClr val="2A399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0ADC14-DF0E-4E3C-B44D-E1F2F0F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2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C4284-16CD-4EA5-95C2-EC9F14B6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027D88-C925-4728-87EA-0D9E3C8E8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E76540-29A3-4B5D-ABF3-E8F72C85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DFEFBD-9C6B-411C-8267-83FB3B79E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52039E-C231-467F-8FA7-B8668FD84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9248298-0F77-4671-B102-01CBF8A8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D80ABA1-9F01-48F2-9EAE-F77C644C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CE4F699-864F-45D8-B271-58F79F66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7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48576-6001-4803-AEC2-BD99857D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101666-BA92-47D6-8A07-774333FD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34B98B-EF23-41F6-8EF1-BBDE868F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242F33F-476D-46B3-B667-00F51A89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2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562872-B99F-4442-B834-18C0E5BF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9C8658-7BFD-4646-9229-00E2DE14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F007BB-78C8-49BE-8323-D929F93B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1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C2787-CAFD-4E07-97B8-DB9463CF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11883C-0860-4B5A-B104-FA223C41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4C3343-EB66-497A-9157-5F8021D11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2ACCAA-4FB6-43E4-B4D2-3DB7D5A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1DD8EC-2BDC-4EDE-9A88-1675E521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2FA14B-7841-48E7-9FAE-8AA9B848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7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78BCCB-4E33-45AB-BE18-52B0A1C0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ABA9AAF-0C57-4A0C-84F0-829AAB01D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6BC26A-2F25-49B2-98B8-74E519DA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086990-A578-4CB5-972B-28F1629C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7E3C5B-111F-4FFF-93D4-60731252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BFC962-F8FC-43C7-8012-FBFAE5A5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3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AABA7-D842-4985-AAF8-D5E2CC0C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5E9A44-8A1F-4671-8ECE-3805DBD1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D3DA14-B6E7-4725-851F-60CAEE334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26E6-E8D2-410E-BA0D-3377F381DDD8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594173-63CC-40D9-9612-C63CACE2F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CB469F-7042-4CB0-B790-1C8361A3C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AF94-7F3A-457B-B1E8-F2F91E32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AABA7-D842-4985-AAF8-D5E2CC0C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5E9A44-8A1F-4671-8ECE-3805DBD1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D3DA14-B6E7-4725-851F-60CAEE334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594173-63CC-40D9-9612-C63CACE2F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CB469F-7042-4CB0-B790-1C8361A3C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AABA7-D842-4985-AAF8-D5E2CC0C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5E9A44-8A1F-4671-8ECE-3805DBD1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D3DA14-B6E7-4725-851F-60CAEE334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43C426E6-E8D2-410E-BA0D-3377F381D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01.04.2022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594173-63CC-40D9-9612-C63CACE2F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CB469F-7042-4CB0-B790-1C8361A3C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5A00AF94-7F3A-457B-B1E8-F2F91E327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9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defTabSz="914309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defTabSz="914309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9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ektoriya34.ru/community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FF1EEF-1014-44D7-969E-1A200803A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46B2D7E-D627-4107-8FD2-F1CC3FBEA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461" t="58641" r="46869" b="31391"/>
          <a:stretch/>
        </p:blipFill>
        <p:spPr>
          <a:xfrm>
            <a:off x="7923320" y="4019459"/>
            <a:ext cx="3787800" cy="683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A59E74-8607-49EE-98BE-42FF45E5D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461" t="58641" r="38471" b="31391"/>
          <a:stretch/>
        </p:blipFill>
        <p:spPr>
          <a:xfrm>
            <a:off x="7752258" y="3247848"/>
            <a:ext cx="3178207" cy="683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613BE7C-9345-4BAB-BAB9-548B38AA4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461" t="58641" r="46869" b="31391"/>
          <a:stretch/>
        </p:blipFill>
        <p:spPr>
          <a:xfrm>
            <a:off x="6986728" y="2472752"/>
            <a:ext cx="1873189" cy="683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C6B15B-4A12-4EB0-BEC3-D394D7195C9A}"/>
              </a:ext>
            </a:extLst>
          </p:cNvPr>
          <p:cNvSpPr txBox="1"/>
          <p:nvPr/>
        </p:nvSpPr>
        <p:spPr>
          <a:xfrm>
            <a:off x="4188780" y="2602330"/>
            <a:ext cx="4554245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2000" dirty="0">
                <a:solidFill>
                  <a:prstClr val="white"/>
                </a:solidFill>
                <a:ea typeface="Malgun Gothic" panose="020B0503020000020004" pitchFamily="34" charset="-127"/>
              </a:rPr>
              <a:t>Центр непрерывного повышения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27B452-5F4A-4136-952D-899DD47B1F40}"/>
              </a:ext>
            </a:extLst>
          </p:cNvPr>
          <p:cNvSpPr txBox="1"/>
          <p:nvPr/>
        </p:nvSpPr>
        <p:spPr>
          <a:xfrm>
            <a:off x="4188781" y="3301562"/>
            <a:ext cx="6793547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2000" dirty="0">
                <a:solidFill>
                  <a:prstClr val="white"/>
                </a:solidFill>
                <a:ea typeface="Malgun Gothic" panose="020B0503020000020004" pitchFamily="34" charset="-127"/>
              </a:rPr>
              <a:t>профессионального мастерства педагогических работников: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B09E2F4-F2C6-4C4D-9F1F-7804AB8AFDB4}"/>
              </a:ext>
            </a:extLst>
          </p:cNvPr>
          <p:cNvSpPr txBox="1"/>
          <p:nvPr/>
        </p:nvSpPr>
        <p:spPr>
          <a:xfrm>
            <a:off x="4188785" y="4161195"/>
            <a:ext cx="7794593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2000" dirty="0">
                <a:solidFill>
                  <a:prstClr val="white"/>
                </a:solidFill>
              </a:rPr>
              <a:t>новые возможности для педагогов Волгоградского региона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2384" y="1938528"/>
            <a:ext cx="8750808" cy="3191256"/>
          </a:xfrm>
          <a:prstGeom prst="rect">
            <a:avLst/>
          </a:prstGeom>
          <a:solidFill>
            <a:srgbClr val="FF5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914309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19" name="Google Shape;85;p13"/>
          <p:cNvSpPr txBox="1">
            <a:spLocks noGrp="1"/>
          </p:cNvSpPr>
          <p:nvPr>
            <p:ph type="ctrTitle"/>
          </p:nvPr>
        </p:nvSpPr>
        <p:spPr>
          <a:xfrm>
            <a:off x="3195006" y="2077090"/>
            <a:ext cx="8683049" cy="2954607"/>
          </a:xfrm>
          <a:prstGeom prst="rect">
            <a:avLst/>
          </a:prstGeom>
        </p:spPr>
        <p:txBody>
          <a:bodyPr spcFirstLastPara="1" wrap="square" lIns="91416" tIns="91416" rIns="91416" bIns="91416" anchor="b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kern="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Региональная модель внедрения</a:t>
            </a:r>
            <a:br>
              <a:rPr lang="ru-RU" sz="3600" b="1" kern="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3600" b="1" kern="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и реализации  наставничества педагогических работников в образовательных организациях Волгоградской области</a:t>
            </a:r>
            <a:endParaRPr sz="7200" b="1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2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6304" y="1825625"/>
            <a:ext cx="11777472" cy="4876927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>
                <a:ea typeface="Times New Roman"/>
                <a:cs typeface="Times New Roman"/>
              </a:rPr>
              <a:t> </a:t>
            </a:r>
            <a:r>
              <a:rPr lang="ru-RU" sz="2400" b="1" dirty="0">
                <a:ea typeface="Times New Roman"/>
                <a:cs typeface="Times New Roman"/>
              </a:rPr>
              <a:t>Нематериальные способы стимулирования: </a:t>
            </a:r>
            <a:endParaRPr lang="ru-RU" sz="1800" b="1" dirty="0">
              <a:ea typeface="Calibri"/>
              <a:cs typeface="Times New Roman"/>
            </a:endParaRPr>
          </a:p>
          <a:p>
            <a:pPr indent="449580"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ea typeface="Times New Roman"/>
                <a:cs typeface="Times New Roman"/>
              </a:rPr>
              <a:t>наставническая деятельность учитывается при выдвижении 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на профессиональные конкурсы педагогических работников, в том числе в качестве членов жюри (экспертов); </a:t>
            </a:r>
            <a:endParaRPr lang="ru-RU" sz="1800" dirty="0">
              <a:ea typeface="Calibri"/>
              <a:cs typeface="Times New Roman"/>
            </a:endParaRPr>
          </a:p>
          <a:p>
            <a:pPr indent="449580"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ea typeface="Times New Roman"/>
                <a:cs typeface="Times New Roman"/>
              </a:rPr>
              <a:t>педагогическим работникам, осуществляющим наставническую деятельность, предоставляется возможность для  профессионального развития в рамках регионального клуба "Наставник" и участия в региональных фестивалях, форумах, конференциях;</a:t>
            </a:r>
            <a:endParaRPr lang="ru-RU" sz="1800" dirty="0">
              <a:ea typeface="Calibri"/>
              <a:cs typeface="Times New Roman"/>
            </a:endParaRPr>
          </a:p>
          <a:p>
            <a:pPr indent="449580"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ea typeface="Times New Roman"/>
                <a:cs typeface="Times New Roman"/>
              </a:rPr>
              <a:t>представление педагогических работников, осуществляющих наставническую деятельность, к награждению </a:t>
            </a:r>
            <a:r>
              <a:rPr lang="ru-RU" sz="2400" dirty="0">
                <a:ea typeface="Calibri"/>
                <a:cs typeface="Times New Roman"/>
              </a:rPr>
              <a:t>знаком отличия "Почетный наставник"</a:t>
            </a: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/>
              </a:rPr>
              <a:t>, </a:t>
            </a:r>
            <a:r>
              <a:rPr lang="ru-RU" sz="2400" dirty="0">
                <a:ea typeface="Calibri"/>
                <a:cs typeface="Times New Roman"/>
              </a:rPr>
              <a:t>введенным 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в соответствии с постановлением</a:t>
            </a:r>
            <a:r>
              <a:rPr lang="ru-RU" sz="2400" dirty="0">
                <a:ea typeface="Times New Roman"/>
                <a:cs typeface="Times New Roman"/>
              </a:rPr>
              <a:t> губернатора Волгоградской области 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от 08 ноября 2018 г. № 750 "Об учреждении знака отличия "Почетный наставник".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112" y="0"/>
            <a:ext cx="9710927" cy="172970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lvl="0" algn="ctr" defTabSz="914309">
              <a:lnSpc>
                <a:spcPct val="90000"/>
              </a:lnSpc>
              <a:spcBef>
                <a:spcPts val="2400"/>
              </a:spcBef>
            </a:pPr>
            <a:r>
              <a:rPr lang="ru-RU" sz="3200" dirty="0">
                <a:solidFill>
                  <a:schemeClr val="bg1"/>
                </a:solidFill>
                <a:ea typeface="Times New Roman"/>
              </a:rPr>
              <a:t>Финансово-экономические условия. </a:t>
            </a:r>
            <a:endParaRPr lang="ru-RU" sz="3200" dirty="0" smtClean="0">
              <a:solidFill>
                <a:schemeClr val="bg1"/>
              </a:solidFill>
              <a:ea typeface="Times New Roman"/>
            </a:endParaRPr>
          </a:p>
          <a:p>
            <a:pPr lvl="0" algn="ctr" defTabSz="914309">
              <a:lnSpc>
                <a:spcPct val="90000"/>
              </a:lnSpc>
              <a:spcBef>
                <a:spcPts val="2400"/>
              </a:spcBef>
            </a:pPr>
            <a:r>
              <a:rPr lang="ru-RU" sz="3200" dirty="0" smtClean="0">
                <a:solidFill>
                  <a:schemeClr val="bg1"/>
                </a:solidFill>
                <a:ea typeface="Times New Roman"/>
              </a:rPr>
              <a:t>Мотивирование </a:t>
            </a:r>
            <a:r>
              <a:rPr lang="ru-RU" sz="3200" dirty="0">
                <a:solidFill>
                  <a:schemeClr val="bg1"/>
                </a:solidFill>
                <a:ea typeface="Times New Roman"/>
              </a:rPr>
              <a:t>и стимулирование наставнической деятельности</a:t>
            </a:r>
            <a:endParaRPr lang="ru-RU" sz="3200" b="1" dirty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61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6304" y="1825625"/>
            <a:ext cx="11777472" cy="4876927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ea typeface="Times New Roman"/>
                <a:cs typeface="Times New Roman"/>
              </a:rPr>
              <a:t>Материальное </a:t>
            </a:r>
            <a:r>
              <a:rPr lang="ru-RU" sz="2400" b="1" dirty="0">
                <a:ea typeface="Times New Roman"/>
                <a:cs typeface="Times New Roman"/>
              </a:rPr>
              <a:t>стимулирование. </a:t>
            </a:r>
          </a:p>
          <a:p>
            <a:pPr marL="571478" indent="-342900" algn="just">
              <a:lnSpc>
                <a:spcPct val="150000"/>
              </a:lnSpc>
            </a:pPr>
            <a:r>
              <a:rPr lang="ru-RU" sz="2400" dirty="0">
                <a:ea typeface="Times New Roman"/>
                <a:cs typeface="Times New Roman"/>
              </a:rPr>
              <a:t>Образовательные организации определяют размеры выплат компенсационного характера за осуществление наставнической деятельности коллективными договорами, соглашениями, локальными нормативными актами в соответствии действующим законодательством. </a:t>
            </a:r>
          </a:p>
          <a:p>
            <a:pPr marL="571478" indent="-342900" algn="just">
              <a:lnSpc>
                <a:spcPct val="150000"/>
              </a:lnSpc>
            </a:pPr>
            <a:r>
              <a:rPr lang="ru-RU" sz="2400" dirty="0">
                <a:ea typeface="Times New Roman"/>
                <a:cs typeface="Times New Roman"/>
              </a:rPr>
              <a:t>Способы мотивирования, стимулирования и поощрения наставнической деятельности педагогических работников Волгоградской области зависят </a:t>
            </a:r>
            <a:r>
              <a:rPr lang="ru-RU" sz="2400" dirty="0" smtClean="0">
                <a:ea typeface="Times New Roman"/>
                <a:cs typeface="Times New Roman"/>
              </a:rPr>
              <a:t>от </a:t>
            </a:r>
            <a:r>
              <a:rPr lang="ru-RU" sz="2400" dirty="0">
                <a:ea typeface="Times New Roman"/>
                <a:cs typeface="Times New Roman"/>
              </a:rPr>
              <a:t>конкретных условий образовательной организации. </a:t>
            </a:r>
          </a:p>
          <a:p>
            <a:pPr marL="571478" indent="-342900" algn="just">
              <a:lnSpc>
                <a:spcPct val="100000"/>
              </a:lnSpc>
            </a:pPr>
            <a:endParaRPr lang="ru-RU" sz="2400" b="1" dirty="0">
              <a:ea typeface="Times New Roman"/>
              <a:cs typeface="Times New Roman"/>
            </a:endParaRPr>
          </a:p>
          <a:p>
            <a:pPr indent="449580" algn="just">
              <a:lnSpc>
                <a:spcPct val="100000"/>
              </a:lnSpc>
              <a:spcAft>
                <a:spcPts val="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112" y="0"/>
            <a:ext cx="9710927" cy="172970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>
              <a:lnSpc>
                <a:spcPct val="90000"/>
              </a:lnSpc>
              <a:spcBef>
                <a:spcPts val="2400"/>
              </a:spcBef>
            </a:pPr>
            <a:r>
              <a:rPr lang="ru-RU" sz="3200" dirty="0">
                <a:solidFill>
                  <a:prstClr val="white"/>
                </a:solidFill>
                <a:ea typeface="Times New Roman"/>
              </a:rPr>
              <a:t>Финансово-экономические условия. </a:t>
            </a:r>
            <a:endParaRPr lang="ru-RU" sz="3200" dirty="0" smtClean="0">
              <a:solidFill>
                <a:prstClr val="white"/>
              </a:solidFill>
              <a:ea typeface="Times New Roman"/>
            </a:endParaRPr>
          </a:p>
          <a:p>
            <a:pPr algn="ctr" defTabSz="914309">
              <a:lnSpc>
                <a:spcPct val="90000"/>
              </a:lnSpc>
              <a:spcBef>
                <a:spcPts val="2400"/>
              </a:spcBef>
            </a:pPr>
            <a:r>
              <a:rPr lang="ru-RU" sz="3200" dirty="0" smtClean="0">
                <a:solidFill>
                  <a:prstClr val="white"/>
                </a:solidFill>
                <a:ea typeface="Times New Roman"/>
              </a:rPr>
              <a:t>Мотивирование </a:t>
            </a:r>
            <a:r>
              <a:rPr lang="ru-RU" sz="3200" dirty="0">
                <a:solidFill>
                  <a:prstClr val="white"/>
                </a:solidFill>
                <a:ea typeface="Times New Roman"/>
              </a:rPr>
              <a:t>и стимулирование наставнической деятельности</a:t>
            </a:r>
            <a:endParaRPr lang="ru-RU" sz="3200" b="1" dirty="0">
              <a:solidFill>
                <a:prstClr val="whit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67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6304" y="1825625"/>
            <a:ext cx="11777472" cy="487692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 smtClean="0">
                <a:cs typeface="Times New Roman" pitchFamily="18" charset="0"/>
              </a:rPr>
              <a:t>роводит мониторинг реализации системы (целевой модели) наставничества педагогических работников.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Выявляет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, систематизирует, отбирает и </a:t>
            </a:r>
            <a:r>
              <a:rPr lang="ru-RU" sz="2400" dirty="0" err="1">
                <a:solidFill>
                  <a:prstClr val="black"/>
                </a:solidFill>
                <a:cs typeface="Times New Roman" pitchFamily="18" charset="0"/>
              </a:rPr>
              <a:t>диссеминирует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 новые рациональные </a:t>
            </a:r>
            <a:br>
              <a:rPr lang="ru-RU" sz="24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и эффективные практики </a:t>
            </a: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наставничества.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Проводит 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различные мероприятия (</a:t>
            </a:r>
            <a:r>
              <a:rPr lang="ru-RU" sz="2400" dirty="0" err="1">
                <a:solidFill>
                  <a:prstClr val="black"/>
                </a:solidFill>
                <a:cs typeface="Times New Roman" pitchFamily="18" charset="0"/>
              </a:rPr>
              <a:t>вебинары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, конференции) по внедрению системы (целевой модели) наставничества и методической поддержки системы наставничества в </a:t>
            </a: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целом.</a:t>
            </a: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10896" y="0"/>
            <a:ext cx="9710927" cy="144654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ЦНППМ</a:t>
            </a:r>
          </a:p>
          <a:p>
            <a:pPr algn="ctr" defTabSz="914309"/>
            <a:r>
              <a:rPr lang="ru-RU" sz="2000" b="1" dirty="0" smtClean="0">
                <a:solidFill>
                  <a:prstClr val="white"/>
                </a:solidFill>
                <a:cs typeface="Times New Roman" pitchFamily="18" charset="0"/>
              </a:rPr>
              <a:t>организационное сопровождение </a:t>
            </a:r>
          </a:p>
          <a:p>
            <a:pPr algn="ctr" defTabSz="914309"/>
            <a:r>
              <a:rPr lang="ru-RU" sz="2000" b="1" dirty="0" smtClean="0">
                <a:solidFill>
                  <a:prstClr val="white"/>
                </a:solidFill>
                <a:cs typeface="Times New Roman" pitchFamily="18" charset="0"/>
              </a:rPr>
              <a:t>по внедрению наставничества педагогических работников в образовательных организациях  Волгоградской области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358093" y="4038601"/>
            <a:ext cx="3270373" cy="2606599"/>
            <a:chOff x="1126394" y="1930468"/>
            <a:chExt cx="4634720" cy="3714149"/>
          </a:xfrm>
        </p:grpSpPr>
        <p:pic>
          <p:nvPicPr>
            <p:cNvPr id="16" name="Google Shape;303;p44"/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1818346" y="2969610"/>
              <a:ext cx="2675033" cy="2675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5;p44"/>
            <p:cNvSpPr txBox="1">
              <a:spLocks/>
            </p:cNvSpPr>
            <p:nvPr/>
          </p:nvSpPr>
          <p:spPr>
            <a:xfrm>
              <a:off x="1126394" y="1930468"/>
              <a:ext cx="4634720" cy="3346061"/>
            </a:xfrm>
            <a:prstGeom prst="rect">
              <a:avLst/>
            </a:prstGeom>
          </p:spPr>
          <p:txBody>
            <a:bodyPr spcFirstLastPara="1" wrap="square" lIns="121897" tIns="121897" rIns="121897" bIns="121897" anchor="t" anchorCtr="0">
              <a:noAutofit/>
            </a:bodyPr>
            <a:lstStyle/>
            <a:p>
              <a:pPr>
                <a:spcAft>
                  <a:spcPts val="2133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ru-RU" sz="1900" kern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ru-RU" sz="1900" b="1" kern="0" dirty="0" smtClean="0">
                  <a:solidFill>
                    <a:srgbClr val="223C6C"/>
                  </a:solidFill>
                  <a:latin typeface="Arial"/>
                  <a:ea typeface="Arial"/>
                  <a:cs typeface="Arial"/>
                  <a:sym typeface="Arial"/>
                </a:rPr>
                <a:t>План мероприятий</a:t>
              </a:r>
              <a:endParaRPr lang="ru-RU" sz="1900" b="1" kern="0" dirty="0">
                <a:solidFill>
                  <a:srgbClr val="223C6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7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38264" y="-39504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592356" y="1824813"/>
            <a:ext cx="10974804" cy="892548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ru-RU" sz="2600" dirty="0">
                <a:solidFill>
                  <a:prstClr val="black"/>
                </a:solidFill>
                <a:cs typeface="Times New Roman" pitchFamily="18" charset="0"/>
              </a:rPr>
              <a:t>Ф</a:t>
            </a:r>
            <a:r>
              <a:rPr lang="ru-RU" sz="2600" dirty="0" smtClean="0">
                <a:solidFill>
                  <a:prstClr val="black"/>
                </a:solidFill>
                <a:cs typeface="Times New Roman" pitchFamily="18" charset="0"/>
              </a:rPr>
              <a:t>ормирует региональный методический актив, оказывает методическую </a:t>
            </a:r>
            <a:br>
              <a:rPr lang="ru-RU" sz="26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600" dirty="0" smtClean="0">
                <a:solidFill>
                  <a:prstClr val="black"/>
                </a:solidFill>
                <a:cs typeface="Times New Roman" pitchFamily="18" charset="0"/>
              </a:rPr>
              <a:t>и практическую помощь в проведении наставнической деятельности</a:t>
            </a:r>
            <a:endParaRPr lang="ru-RU" sz="26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96" y="0"/>
            <a:ext cx="9710927" cy="144654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ЦНППМ</a:t>
            </a:r>
          </a:p>
          <a:p>
            <a:pPr algn="ctr" defTabSz="914309"/>
            <a:r>
              <a:rPr lang="ru-RU" sz="2000" b="1" dirty="0" smtClean="0">
                <a:solidFill>
                  <a:prstClr val="white"/>
                </a:solidFill>
                <a:cs typeface="Times New Roman" pitchFamily="18" charset="0"/>
              </a:rPr>
              <a:t>организационное сопровождение </a:t>
            </a:r>
          </a:p>
          <a:p>
            <a:pPr algn="ctr" defTabSz="914309"/>
            <a:r>
              <a:rPr lang="ru-RU" sz="2000" b="1" dirty="0" smtClean="0">
                <a:solidFill>
                  <a:prstClr val="white"/>
                </a:solidFill>
                <a:cs typeface="Times New Roman" pitchFamily="18" charset="0"/>
              </a:rPr>
              <a:t>по внедрению наставничества педагогических работников в образовательных организациях  Волгоградской области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266" y="4154296"/>
            <a:ext cx="2211031" cy="22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042416" y="2953512"/>
            <a:ext cx="3136392" cy="1088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ru-RU" sz="2000" dirty="0" smtClean="0">
                <a:solidFill>
                  <a:srgbClr val="223C6C"/>
                </a:solidFill>
                <a:cs typeface="Times New Roman" pitchFamily="18" charset="0"/>
              </a:rPr>
              <a:t>База наставников из муниципальных районов,</a:t>
            </a:r>
          </a:p>
          <a:p>
            <a:pPr algn="ctr" defTabSz="914309"/>
            <a:r>
              <a:rPr lang="ru-RU" sz="2000" dirty="0" smtClean="0">
                <a:solidFill>
                  <a:srgbClr val="223C6C"/>
                </a:solidFill>
                <a:cs typeface="Times New Roman" pitchFamily="18" charset="0"/>
              </a:rPr>
              <a:t> городских округов</a:t>
            </a:r>
            <a:endParaRPr lang="ru-RU" sz="1900" dirty="0">
              <a:solidFill>
                <a:srgbClr val="223C6C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59752" y="3081528"/>
            <a:ext cx="486460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ru-RU" sz="2000" dirty="0" smtClean="0">
                <a:solidFill>
                  <a:srgbClr val="223C6C"/>
                </a:solidFill>
                <a:latin typeface="Calibri" pitchFamily="34" charset="0"/>
                <a:cs typeface="Calibri" pitchFamily="34" charset="0"/>
              </a:rPr>
              <a:t>Региональная  база наставников, членов методического актива Волгоградской области</a:t>
            </a:r>
            <a:r>
              <a:rPr lang="ru-RU" sz="2000" dirty="0" smtClean="0">
                <a:solidFill>
                  <a:srgbClr val="223C6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914309"/>
            <a:endParaRPr lang="ru-RU" sz="1900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5190" y="4105656"/>
            <a:ext cx="2259415" cy="22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03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6304" y="1825625"/>
            <a:ext cx="11777472" cy="4876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cs typeface="Times New Roman" pitchFamily="18" charset="0"/>
              </a:rPr>
              <a:t>О</a:t>
            </a:r>
            <a:r>
              <a:rPr lang="ru-RU" sz="2600" dirty="0" smtClean="0">
                <a:cs typeface="Times New Roman" pitchFamily="18" charset="0"/>
              </a:rPr>
              <a:t>существляет информационно-методическую поддержку реализации системы (целевой модели), включая создание и ведение информационного ресурса, посвященного наставничеству педагогических работников. </a:t>
            </a:r>
            <a:r>
              <a:rPr lang="ru-RU" sz="2400" dirty="0" smtClean="0"/>
              <a:t>					                               </a:t>
            </a:r>
          </a:p>
          <a:p>
            <a:pPr algn="r">
              <a:buNone/>
            </a:pPr>
            <a:r>
              <a:rPr lang="ru-RU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https://traektoriya34.ru/community</a:t>
            </a:r>
            <a:r>
              <a:rPr lang="en-US" sz="2400" dirty="0" smtClean="0">
                <a:hlinkClick r:id="rId3"/>
              </a:rPr>
              <a:t>/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10896" y="0"/>
            <a:ext cx="9710927" cy="144654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ЦНППМ</a:t>
            </a:r>
          </a:p>
          <a:p>
            <a:pPr algn="ctr" defTabSz="914309"/>
            <a:r>
              <a:rPr lang="ru-RU" sz="2000" b="1" dirty="0" smtClean="0">
                <a:solidFill>
                  <a:prstClr val="white"/>
                </a:solidFill>
                <a:cs typeface="Times New Roman" pitchFamily="18" charset="0"/>
              </a:rPr>
              <a:t>организационное сопровождение </a:t>
            </a:r>
          </a:p>
          <a:p>
            <a:pPr algn="ctr" defTabSz="914309"/>
            <a:r>
              <a:rPr lang="ru-RU" sz="2000" b="1" dirty="0" smtClean="0">
                <a:solidFill>
                  <a:prstClr val="white"/>
                </a:solidFill>
                <a:cs typeface="Times New Roman" pitchFamily="18" charset="0"/>
              </a:rPr>
              <a:t>по внедрению наставничества педагогических работников в образовательных организациях Волгоградской области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9700" y="3002852"/>
            <a:ext cx="5282407" cy="35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64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5575" y="2286141"/>
            <a:ext cx="11777472" cy="3912176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cs typeface="Times New Roman" pitchFamily="18" charset="0"/>
              </a:rPr>
              <a:t>формируют структурированную базу наставников муниципального района, оказывают методическую и практическую помощь в проведении наставнической деятельности;</a:t>
            </a:r>
          </a:p>
          <a:p>
            <a:pPr algn="just">
              <a:buNone/>
            </a:pPr>
            <a:endParaRPr lang="ru-RU" sz="2600" dirty="0" smtClean="0">
              <a:cs typeface="Times New Roman" pitchFamily="18" charset="0"/>
            </a:endParaRPr>
          </a:p>
          <a:p>
            <a:pPr algn="just"/>
            <a:r>
              <a:rPr lang="ru-RU" sz="2600" dirty="0" smtClean="0">
                <a:cs typeface="Times New Roman" pitchFamily="18" charset="0"/>
              </a:rPr>
              <a:t>координируют методическую работу и формируют методическую инфраструктуру муниципальной системы образования для сопровождения реализации системы (целевой модели) наставничества педагогических работников Волгоградской области.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10896" y="0"/>
            <a:ext cx="9710927" cy="138499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Организация наставничества</a:t>
            </a:r>
          </a:p>
          <a:p>
            <a:pPr algn="ctr" defTabSz="914309"/>
            <a:endParaRPr lang="ru-RU" sz="2800" b="1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МУНИЦИПАЛЬНЫЙ УРОВЕНЬ</a:t>
            </a:r>
            <a:r>
              <a:rPr lang="ru-RU" sz="2000" b="1" dirty="0" smtClean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80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pic>
        <p:nvPicPr>
          <p:cNvPr id="6" name="Google Shape;309;p4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27432" y="0"/>
            <a:ext cx="2660904" cy="1673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6994689" y="1776635"/>
            <a:ext cx="4440024" cy="4800400"/>
            <a:chOff x="6466788" y="1852049"/>
            <a:chExt cx="3740159" cy="4800400"/>
          </a:xfrm>
        </p:grpSpPr>
        <p:sp>
          <p:nvSpPr>
            <p:cNvPr id="10" name="Google Shape;306;p44"/>
            <p:cNvSpPr txBox="1">
              <a:spLocks/>
            </p:cNvSpPr>
            <p:nvPr/>
          </p:nvSpPr>
          <p:spPr>
            <a:xfrm>
              <a:off x="6466788" y="1852049"/>
              <a:ext cx="3740159" cy="4800400"/>
            </a:xfrm>
            <a:prstGeom prst="rect">
              <a:avLst/>
            </a:prstGeom>
          </p:spPr>
          <p:txBody>
            <a:bodyPr spcFirstLastPara="1" wrap="square" lIns="121897" tIns="121897" rIns="121897" bIns="121897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ru-RU" sz="1900" b="1" kern="0" dirty="0" smtClean="0">
                <a:solidFill>
                  <a:srgbClr val="2A3990"/>
                </a:solidFill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ru-RU" sz="2600" b="1" kern="0" dirty="0" smtClean="0">
                  <a:solidFill>
                    <a:srgbClr val="2A3990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rPr>
                <a:t>Группа Наставников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ru-RU" sz="2600" b="1" kern="0" dirty="0" smtClean="0">
                  <a:solidFill>
                    <a:srgbClr val="2A3990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rPr>
                <a:t>в </a:t>
              </a:r>
              <a:r>
                <a:rPr lang="en-US" sz="2600" b="1" kern="0" dirty="0" smtClean="0">
                  <a:solidFill>
                    <a:srgbClr val="2A3990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rPr>
                <a:t>Telegram</a:t>
              </a:r>
            </a:p>
            <a:p>
              <a:pPr>
                <a:spcAft>
                  <a:spcPts val="2133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307;p44"/>
            <p:cNvPicPr preferRelativeResize="0"/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7062355" y="3394142"/>
              <a:ext cx="2616850" cy="281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746980" y="4552675"/>
            <a:ext cx="3703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US" sz="2600" dirty="0" smtClean="0">
                <a:solidFill>
                  <a:srgbClr val="2A3990"/>
                </a:solidFill>
                <a:latin typeface="Calibri" pitchFamily="34" charset="0"/>
                <a:cs typeface="Calibri" pitchFamily="34" charset="0"/>
              </a:rPr>
              <a:t>cnppm34@yandex.ru</a:t>
            </a:r>
            <a:endParaRPr lang="ru-RU" sz="2600" dirty="0">
              <a:solidFill>
                <a:srgbClr val="2A39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885" y="2237243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9" fontAlgn="base"/>
            <a:r>
              <a:rPr lang="ru-RU" sz="2600" b="1" dirty="0" smtClean="0">
                <a:solidFill>
                  <a:srgbClr val="2A3990"/>
                </a:solidFill>
                <a:latin typeface="Calibri" pitchFamily="34" charset="0"/>
                <a:cs typeface="Calibri" pitchFamily="34" charset="0"/>
              </a:rPr>
              <a:t>Региональный координатор:</a:t>
            </a:r>
          </a:p>
          <a:p>
            <a:pPr defTabSz="914309" fontAlgn="base"/>
            <a:endParaRPr lang="ru-RU" sz="2600" dirty="0" smtClean="0">
              <a:solidFill>
                <a:srgbClr val="2A3990"/>
              </a:solidFill>
              <a:latin typeface="Calibri" pitchFamily="34" charset="0"/>
              <a:cs typeface="Calibri" pitchFamily="34" charset="0"/>
            </a:endParaRPr>
          </a:p>
          <a:p>
            <a:pPr defTabSz="914309" fontAlgn="base"/>
            <a:r>
              <a:rPr lang="ru-RU" sz="2600" dirty="0" err="1" smtClean="0">
                <a:solidFill>
                  <a:srgbClr val="2A3990"/>
                </a:solidFill>
                <a:latin typeface="Calibri" pitchFamily="34" charset="0"/>
                <a:cs typeface="Calibri" pitchFamily="34" charset="0"/>
              </a:rPr>
              <a:t>Стадникова</a:t>
            </a:r>
            <a:r>
              <a:rPr lang="ru-RU" sz="2600" dirty="0" smtClean="0">
                <a:solidFill>
                  <a:srgbClr val="2A3990"/>
                </a:solidFill>
                <a:latin typeface="Calibri" pitchFamily="34" charset="0"/>
                <a:cs typeface="Calibri" pitchFamily="34" charset="0"/>
              </a:rPr>
              <a:t> Екатерина Сергеевна</a:t>
            </a:r>
          </a:p>
          <a:p>
            <a:pPr defTabSz="914309" fontAlgn="base"/>
            <a:endParaRPr lang="ru-RU" sz="2600" dirty="0" smtClean="0">
              <a:solidFill>
                <a:srgbClr val="2A3990"/>
              </a:solidFill>
              <a:latin typeface="Calibri" pitchFamily="34" charset="0"/>
              <a:cs typeface="Calibri" pitchFamily="34" charset="0"/>
            </a:endParaRPr>
          </a:p>
          <a:p>
            <a:pPr defTabSz="914309" fontAlgn="base"/>
            <a:r>
              <a:rPr lang="ru-RU" sz="2600" dirty="0" smtClean="0">
                <a:solidFill>
                  <a:srgbClr val="2A3990"/>
                </a:solidFill>
                <a:latin typeface="Calibri" pitchFamily="34" charset="0"/>
                <a:cs typeface="Calibri" pitchFamily="34" charset="0"/>
              </a:rPr>
              <a:t>тел. 8(8442) 60 66 45</a:t>
            </a:r>
            <a:endParaRPr lang="ru-RU" sz="2600" dirty="0">
              <a:solidFill>
                <a:srgbClr val="2A39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8176" y="0"/>
            <a:ext cx="9710927" cy="132343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рганизационное сопровождение </a:t>
            </a:r>
          </a:p>
          <a:p>
            <a:pPr algn="ctr" defTabSz="914309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по внедрению  наставничества педагогических работников</a:t>
            </a:r>
          </a:p>
          <a:p>
            <a:pPr algn="ctr" defTabSz="914309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в образовательных организациях </a:t>
            </a:r>
          </a:p>
          <a:p>
            <a:pPr algn="ctr" defTabSz="914309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38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FADFDB-C495-4E37-8D92-23E02B03F27E}"/>
              </a:ext>
            </a:extLst>
          </p:cNvPr>
          <p:cNvSpPr txBox="1"/>
          <p:nvPr/>
        </p:nvSpPr>
        <p:spPr>
          <a:xfrm>
            <a:off x="10532295" y="2829396"/>
            <a:ext cx="1040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1E0230D-6A31-47F4-8926-F3291FA24D83}"/>
              </a:ext>
            </a:extLst>
          </p:cNvPr>
          <p:cNvSpPr txBox="1"/>
          <p:nvPr/>
        </p:nvSpPr>
        <p:spPr>
          <a:xfrm>
            <a:off x="790113" y="5025690"/>
            <a:ext cx="1040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3364A9-B070-4DE0-A3B9-926FFDF6D75B}"/>
              </a:ext>
            </a:extLst>
          </p:cNvPr>
          <p:cNvSpPr txBox="1"/>
          <p:nvPr/>
        </p:nvSpPr>
        <p:spPr>
          <a:xfrm>
            <a:off x="2701757" y="217101"/>
            <a:ext cx="698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ea typeface="Malgun Gothic" panose="020B0503020000020004" pitchFamily="34" charset="-127"/>
              </a:rPr>
              <a:t>Показатели ЦНППМПР 2022  года</a:t>
            </a:r>
            <a:endParaRPr lang="ru-RU" sz="3600" b="1" dirty="0">
              <a:solidFill>
                <a:prstClr val="white"/>
              </a:solidFill>
              <a:ea typeface="Malgun Gothic" panose="020B0503020000020004" pitchFamily="34" charset="-127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29448"/>
              </p:ext>
            </p:extLst>
          </p:nvPr>
        </p:nvGraphicFramePr>
        <p:xfrm>
          <a:off x="0" y="1377782"/>
          <a:ext cx="12192000" cy="5315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25"/>
                <a:gridCol w="9070481"/>
                <a:gridCol w="848310"/>
                <a:gridCol w="1045592"/>
                <a:gridCol w="798992"/>
              </a:tblGrid>
              <a:tr h="448601">
                <a:tc rowSpan="2">
                  <a:txBody>
                    <a:bodyPr/>
                    <a:lstStyle/>
                    <a:p>
                      <a:pPr marL="317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marL="317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Batang"/>
                        <a:cs typeface="Batang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indent="269875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indent="269875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indent="269875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Наименование </a:t>
                      </a:r>
                      <a:r>
                        <a:rPr lang="ru-RU" sz="1600" b="1" dirty="0">
                          <a:effectLst/>
                        </a:rPr>
                        <a:t>индикатора/показателя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Минимальное </a:t>
                      </a:r>
                      <a:r>
                        <a:rPr lang="ru-RU" sz="1600" b="1" dirty="0">
                          <a:effectLst/>
                        </a:rPr>
                        <a:t>значение</a:t>
                      </a:r>
                      <a:r>
                        <a:rPr lang="ru-RU" sz="1600" b="1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в </a:t>
                      </a:r>
                      <a:r>
                        <a:rPr lang="ru-RU" sz="1600" b="1" dirty="0" smtClean="0">
                          <a:effectLst/>
                        </a:rPr>
                        <a:t>год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47459">
                <a:tc>
                  <a:txBody>
                    <a:bodyPr/>
                    <a:lstStyle/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педагогических работников и управленческих кадров, для которых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Центрах разработаны 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индивидуальные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образовательные маршруты на основе результатов диагностики профессиональных 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компетенций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31612">
                <a:tc>
                  <a:txBody>
                    <a:bodyPr/>
                    <a:lstStyle/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сотрудников Центра, прошедших обучение на базе Федерального координатора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23158">
                <a:tc>
                  <a:txBody>
                    <a:bodyPr/>
                    <a:lstStyle/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400"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проведенных мероприятий регионального уровня в рамках функционирования единой 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400"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400"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федеральной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системы научно-методического сопровождения педагогических работников и 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400"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400"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управленческих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кадров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 ед.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 ед.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 ед.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41774">
                <a:tc>
                  <a:txBody>
                    <a:bodyPr/>
                    <a:lstStyle/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образовательных организаций Волгоградской области, принявших участие в программах повышения 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квалификации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управленческих команд (руководителей и заместителей руководителей)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87539">
                <a:tc>
                  <a:txBody>
                    <a:bodyPr/>
                    <a:lstStyle/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Доля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общеобразовательных организаций, образовательных организаций дополнительного образования и </a:t>
                      </a:r>
                      <a:endParaRPr lang="ru-RU" sz="15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профессиональных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образовательных организаций, реализующих целевую модель наставничества </a:t>
                      </a:r>
                      <a:endParaRPr lang="ru-RU" sz="15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педагогических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работников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             100%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              100%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4515">
                <a:tc>
                  <a:txBody>
                    <a:bodyPr/>
                    <a:lstStyle/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1600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Доля педагогических работников общеобразовательных организаций, прошедших повышение 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квалификации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, в том числе в Центре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40%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5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4804" y="274325"/>
            <a:ext cx="8333291" cy="95410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Показатели реализации наставничества </a:t>
            </a:r>
          </a:p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педагогических работников  Волгоградской области</a:t>
            </a:r>
            <a:endParaRPr lang="ru-RU" sz="28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790113" y="2547895"/>
            <a:ext cx="5085754" cy="2892666"/>
          </a:xfrm>
        </p:spPr>
        <p:txBody>
          <a:bodyPr/>
          <a:lstStyle/>
          <a:p>
            <a:pPr algn="ctr">
              <a:buNone/>
            </a:pPr>
            <a:r>
              <a:rPr lang="ru-RU" sz="2600" b="1" dirty="0" smtClean="0">
                <a:cs typeface="Times New Roman" pitchFamily="18" charset="0"/>
              </a:rPr>
              <a:t>2021 г.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600" dirty="0" smtClean="0">
                <a:cs typeface="Times New Roman" pitchFamily="18" charset="0"/>
              </a:rPr>
              <a:t>71 общеобразовательная организация Волгоградской области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6566064" y="2574170"/>
            <a:ext cx="4918115" cy="27741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>
                <a:cs typeface="Times New Roman" pitchFamily="18" charset="0"/>
              </a:rPr>
              <a:t>2022 г.</a:t>
            </a:r>
          </a:p>
          <a:p>
            <a:pPr algn="ctr">
              <a:buNone/>
            </a:pPr>
            <a:endParaRPr lang="ru-RU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cs typeface="Times New Roman" pitchFamily="18" charset="0"/>
              </a:rPr>
              <a:t>100% общеобразовательных организаций Волгоградской области</a:t>
            </a:r>
            <a:endParaRPr lang="ru-RU" sz="2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-51939" y="-1959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6CFA68-E689-4416-B1D9-A748C2DF1AA9}"/>
              </a:ext>
            </a:extLst>
          </p:cNvPr>
          <p:cNvSpPr txBox="1"/>
          <p:nvPr/>
        </p:nvSpPr>
        <p:spPr>
          <a:xfrm>
            <a:off x="1908554" y="651553"/>
            <a:ext cx="6730622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Целевая </a:t>
            </a:r>
            <a:r>
              <a:rPr lang="ru-RU" sz="3600" b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модель наставничества </a:t>
            </a:r>
            <a:endParaRPr lang="ru-RU" sz="3600" b="1" dirty="0" smtClean="0">
              <a:solidFill>
                <a:prstClr val="whit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6"/>
            <a:ext cx="1040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0"/>
            <a:ext cx="1040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Тьюторы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15695" r="36797" b="19166"/>
          <a:stretch/>
        </p:blipFill>
        <p:spPr bwMode="auto">
          <a:xfrm>
            <a:off x="255965" y="2030888"/>
            <a:ext cx="3439735" cy="478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15695" r="37422" b="19166"/>
          <a:stretch/>
        </p:blipFill>
        <p:spPr bwMode="auto">
          <a:xfrm>
            <a:off x="3981450" y="2030888"/>
            <a:ext cx="3390900" cy="47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13473" r="28438" b="6887"/>
          <a:stretch/>
        </p:blipFill>
        <p:spPr bwMode="auto">
          <a:xfrm>
            <a:off x="7522234" y="2030888"/>
            <a:ext cx="4517366" cy="45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98703" y="1862201"/>
            <a:ext cx="5230029" cy="45545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cs typeface="Times New Roman" pitchFamily="18" charset="0"/>
              </a:rPr>
              <a:t>Методические рекомендации </a:t>
            </a:r>
            <a:br>
              <a:rPr lang="ru-RU" sz="2600" dirty="0" smtClean="0">
                <a:cs typeface="Times New Roman" pitchFamily="18" charset="0"/>
              </a:rPr>
            </a:br>
            <a:r>
              <a:rPr lang="ru-RU" sz="2600" dirty="0" smtClean="0">
                <a:cs typeface="Times New Roman" pitchFamily="18" charset="0"/>
              </a:rPr>
              <a:t>по разработке </a:t>
            </a:r>
            <a:r>
              <a:rPr lang="en-US" sz="2600" dirty="0" smtClean="0">
                <a:cs typeface="Times New Roman" pitchFamily="18" charset="0"/>
              </a:rPr>
              <a:t/>
            </a:r>
            <a:br>
              <a:rPr lang="en-US" sz="2600" dirty="0" smtClean="0">
                <a:cs typeface="Times New Roman" pitchFamily="18" charset="0"/>
              </a:rPr>
            </a:br>
            <a:r>
              <a:rPr lang="ru-RU" sz="2600" dirty="0" smtClean="0">
                <a:cs typeface="Times New Roman" pitchFamily="18" charset="0"/>
              </a:rPr>
              <a:t>и внедрению системы </a:t>
            </a:r>
            <a:r>
              <a:rPr lang="en-US" sz="2600" dirty="0" smtClean="0">
                <a:cs typeface="Times New Roman" pitchFamily="18" charset="0"/>
              </a:rPr>
              <a:t/>
            </a:r>
            <a:br>
              <a:rPr lang="en-US" sz="2600" dirty="0" smtClean="0">
                <a:cs typeface="Times New Roman" pitchFamily="18" charset="0"/>
              </a:rPr>
            </a:br>
            <a:r>
              <a:rPr lang="ru-RU" sz="2600" dirty="0" smtClean="0">
                <a:cs typeface="Times New Roman" pitchFamily="18" charset="0"/>
              </a:rPr>
              <a:t>(целевой модели) наставничества педагогических работников </a:t>
            </a:r>
            <a:br>
              <a:rPr lang="ru-RU" sz="2600" dirty="0" smtClean="0">
                <a:cs typeface="Times New Roman" pitchFamily="18" charset="0"/>
              </a:rPr>
            </a:br>
            <a:r>
              <a:rPr lang="ru-RU" sz="2600" dirty="0" smtClean="0">
                <a:cs typeface="Times New Roman" pitchFamily="18" charset="0"/>
              </a:rPr>
              <a:t>в образовательных организациях</a:t>
            </a:r>
            <a:endParaRPr lang="en-US" sz="2600" dirty="0" smtClean="0">
              <a:cs typeface="Times New Roman" pitchFamily="18" charset="0"/>
            </a:endParaRPr>
          </a:p>
          <a:p>
            <a:pPr algn="ctr">
              <a:buNone/>
            </a:pP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769864" y="1798193"/>
            <a:ext cx="6214872" cy="4351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ПОЛОЖЕНИЕ</a:t>
            </a:r>
          </a:p>
          <a:p>
            <a:pPr marL="0" indent="0" algn="ctr">
              <a:buNone/>
            </a:pPr>
            <a:r>
              <a:rPr lang="ru-RU" sz="2000" dirty="0" smtClean="0"/>
              <a:t>о </a:t>
            </a:r>
            <a:r>
              <a:rPr lang="ru-RU" sz="2000" dirty="0"/>
              <a:t>наставничестве для педагогических работников образовательных организаций, осуществляющих образовательную деятельность по реализации основных </a:t>
            </a:r>
            <a:r>
              <a:rPr lang="ru-RU" sz="2000" dirty="0" smtClean="0"/>
              <a:t>и </a:t>
            </a:r>
            <a:r>
              <a:rPr lang="ru-RU" sz="2000" dirty="0"/>
              <a:t>дополнительных общеобразовательных программ и образовательных программ среднего профессионального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Волгоградской области</a:t>
            </a:r>
            <a:endParaRPr lang="ru-RU" sz="2000" b="1" dirty="0"/>
          </a:p>
          <a:p>
            <a:pPr algn="ctr">
              <a:buNone/>
            </a:pPr>
            <a:r>
              <a:rPr lang="ru-RU" sz="2600" dirty="0" smtClean="0"/>
              <a:t>   </a:t>
            </a:r>
            <a:endParaRPr lang="ru-RU" sz="2600" dirty="0" smtClean="0">
              <a:solidFill>
                <a:srgbClr val="223C6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1292" y="4151474"/>
            <a:ext cx="2366835" cy="248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6782" y="4070573"/>
            <a:ext cx="2858706" cy="255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9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4102" y="546951"/>
            <a:ext cx="5204357" cy="83099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algn="ctr" defTabSz="914309"/>
            <a:r>
              <a:rPr lang="ru-RU" sz="2400" b="1" dirty="0" smtClean="0">
                <a:solidFill>
                  <a:prstClr val="white"/>
                </a:solidFill>
                <a:cs typeface="Times New Roman" pitchFamily="18" charset="0"/>
              </a:rPr>
              <a:t>ЦЕЛЬ СИСТЕМЫ (ЦЕЛЕВОЙ МОДЕЛИ) </a:t>
            </a:r>
          </a:p>
          <a:p>
            <a:pPr algn="ctr" defTabSz="914309"/>
            <a:r>
              <a:rPr lang="ru-RU" sz="2400" b="1" dirty="0" smtClean="0">
                <a:solidFill>
                  <a:prstClr val="white"/>
                </a:solidFill>
                <a:cs typeface="Times New Roman" pitchFamily="18" charset="0"/>
              </a:rPr>
              <a:t>НАСТАВНИЧЕСТВА</a:t>
            </a:r>
            <a:endParaRPr lang="ru-RU" sz="24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>
          <a:xfrm>
            <a:off x="1146593" y="1938996"/>
            <a:ext cx="9975342" cy="3798805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8000" dirty="0">
                <a:ea typeface="Times New Roman"/>
                <a:cs typeface="Times New Roman"/>
              </a:rPr>
              <a:t>С</a:t>
            </a:r>
            <a:r>
              <a:rPr lang="ru-RU" sz="8000" dirty="0" smtClean="0">
                <a:ea typeface="Times New Roman"/>
                <a:cs typeface="Times New Roman"/>
              </a:rPr>
              <a:t>оздание системы </a:t>
            </a:r>
            <a:r>
              <a:rPr lang="ru-RU" sz="8000" dirty="0" smtClean="0">
                <a:solidFill>
                  <a:srgbClr val="C00000"/>
                </a:solidFill>
                <a:ea typeface="Times New Roman"/>
                <a:cs typeface="Times New Roman"/>
              </a:rPr>
              <a:t>правовых, организационно-педагогических, учебно-методических, управленческих, финансовых условий </a:t>
            </a:r>
            <a:r>
              <a:rPr lang="ru-RU" sz="8000" dirty="0" smtClean="0">
                <a:ea typeface="Times New Roman"/>
                <a:cs typeface="Times New Roman"/>
              </a:rPr>
              <a:t>и механизмов развития наставничества в образовательных организациях общего, среднего профессионального, дополнительного образования Волгоградской области для обеспечения непрерывного профессионального роста и профессионального самоопределения педагогических работников, самореализации и закрепления в профессии, включая молодых педагогов</a:t>
            </a:r>
            <a:endParaRPr lang="ru-RU" sz="62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8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5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3178" y="411485"/>
            <a:ext cx="2134094" cy="707882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algn="ctr" defTabSz="914309"/>
            <a:r>
              <a:rPr lang="ru-RU" sz="4000" b="1" dirty="0" smtClean="0">
                <a:solidFill>
                  <a:prstClr val="white"/>
                </a:solidFill>
                <a:cs typeface="Times New Roman" pitchFamily="18" charset="0"/>
              </a:rPr>
              <a:t>КУРАТОР</a:t>
            </a:r>
            <a:endParaRPr lang="ru-RU" sz="40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368" y="2487603"/>
            <a:ext cx="1143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9"/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Сотрудник</a:t>
            </a: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 образовательной организации или учреждения из числа </a:t>
            </a:r>
            <a:b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ее социальных партнеров (другие организации, осуществляющие образовательную деятельность – школы, вузы, колледжи; учреждения культуры и спорта, дополнительного профессионального образования, предприятия),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который отвечает за реализацию персонализированных(ой) программ(ы) наставничества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prstClr val="white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prstClr val="white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1390" y="192029"/>
            <a:ext cx="6376858" cy="95410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ПЕРСОНАЛИЗИРОВАННАЯ ПРОГРАММА</a:t>
            </a:r>
          </a:p>
          <a:p>
            <a:pPr algn="ctr" defTabSz="914309"/>
            <a:r>
              <a:rPr lang="ru-RU" sz="2800" b="1" dirty="0" smtClean="0">
                <a:solidFill>
                  <a:prstClr val="white"/>
                </a:solidFill>
                <a:cs typeface="Times New Roman" pitchFamily="18" charset="0"/>
              </a:rPr>
              <a:t> НАСТАВНИЧЕСТВА</a:t>
            </a:r>
            <a:endParaRPr lang="ru-RU" sz="28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38199" y="1825625"/>
            <a:ext cx="10837333" cy="43513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600" dirty="0">
                <a:cs typeface="Times New Roman" pitchFamily="18" charset="0"/>
              </a:rPr>
              <a:t>К</a:t>
            </a:r>
            <a:r>
              <a:rPr lang="ru-RU" sz="2600" dirty="0" smtClean="0">
                <a:cs typeface="Times New Roman" pitchFamily="18" charset="0"/>
              </a:rPr>
              <a:t>раткосрочная персонализированная программа (от 3 месяцев до 1 года), включающая описание форм и видов наставничества, участников наставнической деятельности, направления наставнической деятельности и перечень мероприятий, нацеленных на устранение выявленных профессиональных затруднений наставляемого и на поддержку его сильных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6749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CF04B-5E34-4F04-93D9-BB3FA229A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0" y="0"/>
            <a:ext cx="12192000" cy="5737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97D90-E0A5-4A8A-BEC5-9F328AE425CB}"/>
              </a:ext>
            </a:extLst>
          </p:cNvPr>
          <p:cNvSpPr txBox="1"/>
          <p:nvPr/>
        </p:nvSpPr>
        <p:spPr>
          <a:xfrm>
            <a:off x="82646" y="1727949"/>
            <a:ext cx="707467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600" dirty="0">
                <a:solidFill>
                  <a:srgbClr val="FFFFFF"/>
                </a:solidFill>
              </a:rPr>
              <a:t>КИМ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1562EC-F581-4502-95A3-AE5E79A3A620}"/>
              </a:ext>
            </a:extLst>
          </p:cNvPr>
          <p:cNvSpPr txBox="1"/>
          <p:nvPr/>
        </p:nvSpPr>
        <p:spPr>
          <a:xfrm>
            <a:off x="665508" y="2089989"/>
            <a:ext cx="3068925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srgbClr val="FFFFFF"/>
                </a:solidFill>
              </a:rPr>
              <a:t>Общепедагогические компетенции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DA9D9-DABF-4CCA-A514-19DDE4901CBE}"/>
              </a:ext>
            </a:extLst>
          </p:cNvPr>
          <p:cNvSpPr txBox="1"/>
          <p:nvPr/>
        </p:nvSpPr>
        <p:spPr>
          <a:xfrm>
            <a:off x="3992601" y="1701790"/>
            <a:ext cx="2141663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srgbClr val="FFFFFF"/>
                </a:solidFill>
              </a:rPr>
              <a:t>Типичные затруднения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DFDB-C495-4E37-8D92-23E02B03F27E}"/>
              </a:ext>
            </a:extLst>
          </p:cNvPr>
          <p:cNvSpPr txBox="1"/>
          <p:nvPr/>
        </p:nvSpPr>
        <p:spPr>
          <a:xfrm>
            <a:off x="10532295" y="2829397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srgbClr val="FFFFFF"/>
                </a:solidFill>
              </a:rPr>
              <a:t>Куратор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1E0230D-6A31-47F4-8926-F3291FA24D83}"/>
              </a:ext>
            </a:extLst>
          </p:cNvPr>
          <p:cNvSpPr txBox="1"/>
          <p:nvPr/>
        </p:nvSpPr>
        <p:spPr>
          <a:xfrm>
            <a:off x="790113" y="5025693"/>
            <a:ext cx="1040168" cy="32316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09"/>
            <a:r>
              <a:rPr lang="ru-RU" sz="1500" dirty="0">
                <a:solidFill>
                  <a:srgbClr val="FFFFFF"/>
                </a:solidFill>
              </a:rPr>
              <a:t>Тьюторы</a:t>
            </a:r>
          </a:p>
        </p:txBody>
      </p:sp>
      <p:sp>
        <p:nvSpPr>
          <p:cNvPr id="3" name="AutoShape 10" descr="https://docviewer.yandex.ru/view/712619626/htmlimage?id=lneq-biuhiaggb7s65esrfecoxygze36889bto8mkn6f9egotb5zk68kbczukmfl8h4p6vg7zzlln05jjc36nmx1ski25osv6342k6aj&amp;name=image-TxUyZu9lW59yJ8JJnk.jpg&amp;dsid=dd6cb54e9c24267d77bd8eae1f4e5b29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ru-RU" sz="1900">
              <a:solidFill>
                <a:srgbClr val="2A399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6304" y="1825625"/>
            <a:ext cx="11777472" cy="4876927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24712" y="228600"/>
            <a:ext cx="9710927" cy="138499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ru-RU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Организация наставничества</a:t>
            </a:r>
          </a:p>
          <a:p>
            <a:pPr algn="ctr" defTabSz="914309"/>
            <a:endParaRPr lang="ru-RU" sz="28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309"/>
            <a:r>
              <a:rPr lang="ru-RU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ИНСТИТУЦИОНАЛЬНЫЙ УРОВЕНЬ</a:t>
            </a:r>
            <a:endParaRPr lang="ru-RU" sz="20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2105"/>
              </p:ext>
            </p:extLst>
          </p:nvPr>
        </p:nvGraphicFramePr>
        <p:xfrm>
          <a:off x="0" y="1685882"/>
          <a:ext cx="12192000" cy="5172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0268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КТО?</a:t>
                      </a:r>
                    </a:p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(кадровый ресурс)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ЧТО?</a:t>
                      </a:r>
                    </a:p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(документация)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КОГДА? ГДЕ?</a:t>
                      </a:r>
                    </a:p>
                  </a:txBody>
                  <a:tcPr/>
                </a:tc>
              </a:tr>
              <a:tr h="96604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руководитель образовательной организации;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куратор;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наставники;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наставляемые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положение;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дорожная карта;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приказ об утверждении положения, дорожной карты, о назначении куратора, формировании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базы наставников, закреплении наставнических пар;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локальные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акты;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персонализированные программы наставничества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До 30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апреля 2022 года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на 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сайтах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образовательных организаций необходимо создать 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раздел «НАСТАВНИЧЕСТВО»,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в который необходимо загрузить 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п</a:t>
                      </a: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оложение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дорожную карту.</a:t>
                      </a:r>
                      <a:endParaRPr lang="ru-RU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endParaRPr lang="ru-RU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endParaRPr lang="ru-RU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Данный раздел необходимо в течение года пополнять документами по мере необходимости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1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787</Words>
  <Application>Microsoft Office PowerPoint</Application>
  <PresentationFormat>Широкоэкранный</PresentationFormat>
  <Paragraphs>259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 Unicode MS</vt:lpstr>
      <vt:lpstr>Batang</vt:lpstr>
      <vt:lpstr>Malgun Gothic</vt:lpstr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26_Тема Office</vt:lpstr>
      <vt:lpstr>1_Тема Office</vt:lpstr>
      <vt:lpstr>Geometric</vt:lpstr>
      <vt:lpstr>Региональная модель внедрения  и реализации  наставничества педагогических работников в образовательных организациях Волгоградской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О.С. Сергеевна</dc:creator>
  <cp:lastModifiedBy>USER</cp:lastModifiedBy>
  <cp:revision>123</cp:revision>
  <cp:lastPrinted>2021-09-27T09:53:25Z</cp:lastPrinted>
  <dcterms:created xsi:type="dcterms:W3CDTF">2021-08-25T13:45:35Z</dcterms:created>
  <dcterms:modified xsi:type="dcterms:W3CDTF">2022-04-01T08:00:20Z</dcterms:modified>
</cp:coreProperties>
</file>